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68" r:id="rId5"/>
    <p:sldId id="271" r:id="rId6"/>
    <p:sldId id="318" r:id="rId7"/>
    <p:sldId id="258" r:id="rId8"/>
    <p:sldId id="270" r:id="rId9"/>
    <p:sldId id="272" r:id="rId10"/>
    <p:sldId id="277" r:id="rId11"/>
    <p:sldId id="289" r:id="rId12"/>
    <p:sldId id="291" r:id="rId13"/>
    <p:sldId id="306" r:id="rId14"/>
    <p:sldId id="290" r:id="rId15"/>
    <p:sldId id="315" r:id="rId16"/>
    <p:sldId id="314" r:id="rId17"/>
    <p:sldId id="284" r:id="rId18"/>
    <p:sldId id="285" r:id="rId19"/>
    <p:sldId id="273" r:id="rId20"/>
    <p:sldId id="293" r:id="rId21"/>
    <p:sldId id="303" r:id="rId22"/>
    <p:sldId id="304" r:id="rId23"/>
    <p:sldId id="305" r:id="rId24"/>
    <p:sldId id="316" r:id="rId25"/>
    <p:sldId id="310" r:id="rId26"/>
    <p:sldId id="296" r:id="rId27"/>
    <p:sldId id="309" r:id="rId28"/>
    <p:sldId id="302" r:id="rId29"/>
    <p:sldId id="312" r:id="rId30"/>
    <p:sldId id="299" r:id="rId31"/>
    <p:sldId id="301" r:id="rId32"/>
    <p:sldId id="307" r:id="rId33"/>
    <p:sldId id="311" r:id="rId34"/>
    <p:sldId id="308" r:id="rId35"/>
    <p:sldId id="275" r:id="rId36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51"/>
    <a:srgbClr val="0072C7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96204" autoAdjust="0"/>
  </p:normalViewPr>
  <p:slideViewPr>
    <p:cSldViewPr snapToGrid="0" showGuides="1">
      <p:cViewPr>
        <p:scale>
          <a:sx n="117" d="100"/>
          <a:sy n="117" d="100"/>
        </p:scale>
        <p:origin x="-22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ДОХОДЫ БЮДЖЕТА 82,4%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93,9%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1B-4549-80E3-3CECB351347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51B-4549-80E3-3CECB351347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54-49D5-B17A-EDF8E68E5E2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54-49D5-B17A-EDF8E68E5E2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25072400</c:v>
                </c:pt>
                <c:pt idx="1">
                  <c:v>20659206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B-4549-80E3-3CECB35134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2D-4285-81FE-DDBD665A93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2D-4285-81FE-DDBD665A93F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054-49D5-B17A-EDF8E68E5E2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054-49D5-B17A-EDF8E68E5E2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1B-4549-80E3-3CECB35134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100%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0,00%</c:v>
                </c:pt>
              </c:strCache>
            </c:strRef>
          </c:tx>
          <c:dPt>
            <c:idx val="0"/>
            <c:bubble3D val="0"/>
            <c:spPr>
              <a:solidFill>
                <a:srgbClr val="0072C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1B-43B8-89B9-2F078F04744C}"/>
              </c:ext>
            </c:extLst>
          </c:dPt>
          <c:dPt>
            <c:idx val="1"/>
            <c:bubble3D val="0"/>
            <c:spPr>
              <a:solidFill>
                <a:srgbClr val="0D1D5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1B-43B8-89B9-2F078F04744C}"/>
              </c:ext>
            </c:extLst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39-43E7-BD0C-8C294931E65A}"/>
              </c:ext>
            </c:extLst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39-43E7-BD0C-8C294931E65A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25699200</c:v>
                </c:pt>
                <c:pt idx="1">
                  <c:v>25699200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1B-43B8-89B9-2F078F0474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B1B-43B8-89B9-2F078F04744C}"/>
              </c:ext>
            </c:extLst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B1B-43B8-89B9-2F078F04744C}"/>
              </c:ext>
            </c:extLst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239-43E7-BD0C-8C294931E65A}"/>
              </c:ext>
            </c:extLst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239-43E7-BD0C-8C294931E65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B1B-43B8-89B9-2F078F04744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26.01.2024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6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336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2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1971" y="639443"/>
            <a:ext cx="10025149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Отчет руководителя аппарата СД МО Северное Медведково о деятельности аппарат СД МО Северное Медведково в 2022 году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лилиния: Форма 20">
            <a:extLst>
              <a:ext uri="{FF2B5EF4-FFF2-40B4-BE49-F238E27FC236}">
                <a16:creationId xmlns:a16="http://schemas.microsoft.com/office/drawing/2014/main" xmlns="" id="{606C2D47-E699-492C-B47D-C9B22FB30020}"/>
              </a:ext>
            </a:extLst>
          </p:cNvPr>
          <p:cNvSpPr/>
          <p:nvPr userDrawn="1"/>
        </p:nvSpPr>
        <p:spPr>
          <a:xfrm>
            <a:off x="5411605" y="1847966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D4891D84-B65D-4403-9D8B-738F41346244}"/>
              </a:ext>
            </a:extLst>
          </p:cNvPr>
          <p:cNvSpPr/>
          <p:nvPr userDrawn="1"/>
        </p:nvSpPr>
        <p:spPr>
          <a:xfrm>
            <a:off x="5205559" y="178638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367103" y="17307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2752479" y="1766720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7607131" y="1736471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10115805" y="1699668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2959339" y="1847966"/>
            <a:ext cx="1320476" cy="341633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7816635" y="1811281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10304120" y="1813021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559105" y="1811281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 dirty="0"/>
              <a:t>Аппарат Совета депутатов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222" y="189764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5243" y="1939384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8585" y="1897648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65302" y="1891041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xmlns="" id="{B4D53838-2B97-40E1-90C7-61F9831F39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355056" y="1935886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5D5B6E-A2C1-440B-97D7-A976DE38407E}"/>
              </a:ext>
            </a:extLst>
          </p:cNvPr>
          <p:cNvSpPr txBox="1"/>
          <p:nvPr userDrawn="1"/>
        </p:nvSpPr>
        <p:spPr>
          <a:xfrm>
            <a:off x="76737" y="3877740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Востриков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Артем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Александрович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E2E2A77-D87A-4A3D-A800-AAC6A93834AB}"/>
              </a:ext>
            </a:extLst>
          </p:cNvPr>
          <p:cNvSpPr txBox="1"/>
          <p:nvPr userDrawn="1"/>
        </p:nvSpPr>
        <p:spPr>
          <a:xfrm>
            <a:off x="2335865" y="3876429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Лисовенко Анастасия Валерьевна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B5E893D-0746-4C31-A4FF-3D8076783836}"/>
              </a:ext>
            </a:extLst>
          </p:cNvPr>
          <p:cNvSpPr txBox="1"/>
          <p:nvPr userDrawn="1"/>
        </p:nvSpPr>
        <p:spPr>
          <a:xfrm>
            <a:off x="7316765" y="3869909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Измайлова </a:t>
            </a:r>
          </a:p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Ксения </a:t>
            </a:r>
          </a:p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Эдуардовна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B5697F0-7AB5-4695-AFC1-AE5DCEDD90C0}"/>
              </a:ext>
            </a:extLst>
          </p:cNvPr>
          <p:cNvSpPr txBox="1"/>
          <p:nvPr userDrawn="1"/>
        </p:nvSpPr>
        <p:spPr>
          <a:xfrm>
            <a:off x="9718338" y="3850104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Болюх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Антонина Сергеевна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9890470-3953-46E8-876E-396E748C30E7}"/>
              </a:ext>
            </a:extLst>
          </p:cNvPr>
          <p:cNvSpPr txBox="1"/>
          <p:nvPr userDrawn="1"/>
        </p:nvSpPr>
        <p:spPr>
          <a:xfrm>
            <a:off x="4811226" y="3886331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Гвазава </a:t>
            </a:r>
          </a:p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Татьяна Владимировна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D58F1-5066-4AFA-BD73-F19CDC56EC2E}"/>
              </a:ext>
            </a:extLst>
          </p:cNvPr>
          <p:cNvSpPr txBox="1"/>
          <p:nvPr userDrawn="1"/>
        </p:nvSpPr>
        <p:spPr>
          <a:xfrm>
            <a:off x="747886" y="4926796"/>
            <a:ext cx="13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Советник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B656201-F467-4276-9367-612DBA0A4AD3}"/>
              </a:ext>
            </a:extLst>
          </p:cNvPr>
          <p:cNvSpPr txBox="1"/>
          <p:nvPr userDrawn="1"/>
        </p:nvSpPr>
        <p:spPr>
          <a:xfrm>
            <a:off x="2895243" y="4918416"/>
            <a:ext cx="13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Советник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8CF8A31-1531-4C14-A6DB-22643043404C}"/>
              </a:ext>
            </a:extLst>
          </p:cNvPr>
          <p:cNvSpPr txBox="1"/>
          <p:nvPr userDrawn="1"/>
        </p:nvSpPr>
        <p:spPr>
          <a:xfrm>
            <a:off x="4760969" y="4918416"/>
            <a:ext cx="261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solidFill>
                  <a:schemeClr val="accent3"/>
                </a:solidFill>
                <a:latin typeface="+mj-lt"/>
              </a:rPr>
              <a:t>Главный бухгалтер-начальник отдела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95F559D-4305-42EF-8073-AFE805178D54}"/>
              </a:ext>
            </a:extLst>
          </p:cNvPr>
          <p:cNvSpPr txBox="1"/>
          <p:nvPr userDrawn="1"/>
        </p:nvSpPr>
        <p:spPr>
          <a:xfrm>
            <a:off x="7929138" y="4988479"/>
            <a:ext cx="13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Советник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12AB9D1-1583-4B2A-8EE9-1EC4CAE8CD4D}"/>
              </a:ext>
            </a:extLst>
          </p:cNvPr>
          <p:cNvSpPr txBox="1"/>
          <p:nvPr userDrawn="1"/>
        </p:nvSpPr>
        <p:spPr>
          <a:xfrm>
            <a:off x="10131975" y="5018972"/>
            <a:ext cx="16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Юрисконсульт-советник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12412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  <a:br>
              <a:rPr lang="ru-RU" noProof="0" dirty="0"/>
            </a:b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EAB53AC-805E-452F-BD3B-2BDA7960B6B4}"/>
              </a:ext>
            </a:extLst>
          </p:cNvPr>
          <p:cNvGrpSpPr/>
          <p:nvPr userDrawn="1"/>
        </p:nvGrpSpPr>
        <p:grpSpPr>
          <a:xfrm rot="13057825">
            <a:off x="9846722" y="4511518"/>
            <a:ext cx="1905000" cy="235426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92663EC1-59B3-4586-8FD9-E8F9C2812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4B22EB9F-25CB-4DB8-94B9-CE4E5BCB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">
              <a:extLst>
                <a:ext uri="{FF2B5EF4-FFF2-40B4-BE49-F238E27FC236}">
                  <a16:creationId xmlns:a16="http://schemas.microsoft.com/office/drawing/2014/main" xmlns="" id="{4930E4C1-FBBE-4445-B1B4-14A95BB6C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rgbClr val="0D1D51"/>
                </a:solidFill>
              </a:defRPr>
            </a:lvl1pPr>
          </a:lstStyle>
          <a:p>
            <a:pPr rtl="0"/>
            <a:r>
              <a:rPr lang="ru-RU" noProof="0" dirty="0"/>
              <a:t>ПРЕДСЕДАТЕЛЬ СОВЕТА ДЕПУТАТОВ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044348-EF0E-413D-98FC-B38F71EBC1E7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37996F44-C90A-43F1-9875-CBAC76B2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F1FE706-20FE-48AA-9530-BD4845E621E2}"/>
              </a:ext>
            </a:extLst>
          </p:cNvPr>
          <p:cNvSpPr/>
          <p:nvPr userDrawn="1"/>
        </p:nvSpPr>
        <p:spPr>
          <a:xfrm>
            <a:off x="0" y="5258468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A6F8E3A3-8C91-4586-A09D-CA5120469D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1433" y="551401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A771CD6-4B60-4B05-9D6D-D50BB6F360FE}"/>
              </a:ext>
            </a:extLst>
          </p:cNvPr>
          <p:cNvSpPr>
            <a:spLocks noChangeAspect="1"/>
          </p:cNvSpPr>
          <p:nvPr userDrawn="1"/>
        </p:nvSpPr>
        <p:spPr>
          <a:xfrm>
            <a:off x="5166826" y="5263044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4FBC7DDE-4489-4FE0-A1C1-BB70FD8C9C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65032" y="5461250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5" name="Полилиния 5">
            <a:extLst>
              <a:ext uri="{FF2B5EF4-FFF2-40B4-BE49-F238E27FC236}">
                <a16:creationId xmlns:a16="http://schemas.microsoft.com/office/drawing/2014/main" xmlns="" id="{BBD2672F-E9C4-4620-88C5-C215BCEA312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4980691" y="4885266"/>
            <a:ext cx="1502172" cy="1757839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 7">
            <a:extLst>
              <a:ext uri="{FF2B5EF4-FFF2-40B4-BE49-F238E27FC236}">
                <a16:creationId xmlns:a16="http://schemas.microsoft.com/office/drawing/2014/main" xmlns="" id="{B2BABE68-D548-47C4-B349-04207F383CF5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943613" y="5471384"/>
            <a:ext cx="276357" cy="602763"/>
          </a:xfrm>
          <a:custGeom>
            <a:avLst/>
            <a:gdLst>
              <a:gd name="T0" fmla="*/ 0 w 72"/>
              <a:gd name="T1" fmla="*/ 84 h 169"/>
              <a:gd name="T2" fmla="*/ 20 w 72"/>
              <a:gd name="T3" fmla="*/ 20 h 169"/>
              <a:gd name="T4" fmla="*/ 42 w 72"/>
              <a:gd name="T5" fmla="*/ 9 h 169"/>
              <a:gd name="T6" fmla="*/ 62 w 72"/>
              <a:gd name="T7" fmla="*/ 44 h 169"/>
              <a:gd name="T8" fmla="*/ 62 w 72"/>
              <a:gd name="T9" fmla="*/ 125 h 169"/>
              <a:gd name="T10" fmla="*/ 43 w 72"/>
              <a:gd name="T11" fmla="*/ 159 h 169"/>
              <a:gd name="T12" fmla="*/ 20 w 72"/>
              <a:gd name="T13" fmla="*/ 148 h 169"/>
              <a:gd name="T14" fmla="*/ 0 w 72"/>
              <a:gd name="T15" fmla="*/ 8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69">
                <a:moveTo>
                  <a:pt x="0" y="84"/>
                </a:moveTo>
                <a:cubicBezTo>
                  <a:pt x="2" y="62"/>
                  <a:pt x="6" y="39"/>
                  <a:pt x="20" y="20"/>
                </a:cubicBezTo>
                <a:cubicBezTo>
                  <a:pt x="25" y="13"/>
                  <a:pt x="31" y="0"/>
                  <a:pt x="42" y="9"/>
                </a:cubicBezTo>
                <a:cubicBezTo>
                  <a:pt x="53" y="18"/>
                  <a:pt x="72" y="25"/>
                  <a:pt x="62" y="44"/>
                </a:cubicBezTo>
                <a:cubicBezTo>
                  <a:pt x="47" y="72"/>
                  <a:pt x="47" y="97"/>
                  <a:pt x="62" y="125"/>
                </a:cubicBezTo>
                <a:cubicBezTo>
                  <a:pt x="72" y="143"/>
                  <a:pt x="53" y="151"/>
                  <a:pt x="43" y="159"/>
                </a:cubicBezTo>
                <a:cubicBezTo>
                  <a:pt x="31" y="169"/>
                  <a:pt x="25" y="156"/>
                  <a:pt x="20" y="148"/>
                </a:cubicBezTo>
                <a:cubicBezTo>
                  <a:pt x="6" y="129"/>
                  <a:pt x="2" y="107"/>
                  <a:pt x="0" y="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45" y="859635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58844" y="5810446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err="1"/>
              <a:t>ралоывралоывОбразец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571378" y="52241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8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10041226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810933"/>
            <a:ext cx="3960637" cy="337873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4836" y="2810933"/>
            <a:ext cx="4070552" cy="337873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6" name="Объект 5">
            <a:extLst>
              <a:ext uri="{FF2B5EF4-FFF2-40B4-BE49-F238E27FC236}">
                <a16:creationId xmlns:a16="http://schemas.microsoft.com/office/drawing/2014/main" xmlns="" id="{36E1E477-81C5-4095-BC2C-FAF41D475B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0329" y="1319792"/>
            <a:ext cx="4070552" cy="337873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064915" y="3305352"/>
            <a:ext cx="4043861" cy="27817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83224" y="3311778"/>
            <a:ext cx="3782728" cy="2775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446" y="1058779"/>
            <a:ext cx="11150600" cy="805527"/>
          </a:xfrm>
        </p:spPr>
        <p:txBody>
          <a:bodyPr lIns="0" tIns="0" rIns="0" bIns="0" rtlCol="0" anchor="b">
            <a:noAutofit/>
          </a:bodyPr>
          <a:lstStyle>
            <a:lvl1pPr algn="ctr">
              <a:defRPr sz="2800" b="1" cap="all" baseline="0">
                <a:solidFill>
                  <a:srgbClr val="0D1D51"/>
                </a:solidFill>
              </a:defRPr>
            </a:lvl1pPr>
          </a:lstStyle>
          <a:p>
            <a:pPr rtl="0"/>
            <a:r>
              <a:rPr lang="ru-RU" sz="2800" noProof="0" dirty="0"/>
              <a:t>СТРУКТУРА АППАРАТА СОВЕТА ДЕПУТАТОВ МУНИЦИПАЛЬНОГО ОКРУГА СЕВЕРНОЕ МЕДВДЕКОВО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5" y="4102861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4785" y="4126910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1225" y="3607473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endParaRPr lang="ru-RU" noProof="0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14419" y="3631522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5AA274-42D2-4041-9664-07CAC0B24EF1}"/>
              </a:ext>
            </a:extLst>
          </p:cNvPr>
          <p:cNvSpPr txBox="1"/>
          <p:nvPr userDrawn="1"/>
        </p:nvSpPr>
        <p:spPr>
          <a:xfrm>
            <a:off x="1774556" y="2264437"/>
            <a:ext cx="9033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D1D51"/>
                </a:solidFill>
                <a:latin typeface="+mj-lt"/>
              </a:rPr>
              <a:t>Руководитель аппарата СД МО Северное Медведково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CDD047-B04B-0E6A-1D03-D2801C38E444}"/>
              </a:ext>
            </a:extLst>
          </p:cNvPr>
          <p:cNvSpPr/>
          <p:nvPr userDrawn="1"/>
        </p:nvSpPr>
        <p:spPr>
          <a:xfrm>
            <a:off x="4123347" y="3305352"/>
            <a:ext cx="3782728" cy="2775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9DE57D6-65D2-307A-3BAB-C0E7B212B2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472" y="4096435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C928F46-BADD-644A-616C-297DAC9DABF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42472" y="3601047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064915" y="3305352"/>
            <a:ext cx="4043861" cy="27817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83224" y="3311778"/>
            <a:ext cx="3782728" cy="2775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446" y="1058779"/>
            <a:ext cx="11150600" cy="805527"/>
          </a:xfrm>
        </p:spPr>
        <p:txBody>
          <a:bodyPr lIns="0" tIns="0" rIns="0" bIns="0" rtlCol="0" anchor="b">
            <a:noAutofit/>
          </a:bodyPr>
          <a:lstStyle>
            <a:lvl1pPr algn="ctr">
              <a:defRPr sz="2800" b="1" cap="all" baseline="0">
                <a:solidFill>
                  <a:srgbClr val="0D1D51"/>
                </a:solidFill>
              </a:defRPr>
            </a:lvl1pPr>
          </a:lstStyle>
          <a:p>
            <a:pPr rtl="0"/>
            <a:r>
              <a:rPr lang="ru-RU" sz="2800" noProof="0" dirty="0"/>
              <a:t>СТРУКТУРА АППАРАТА СОВЕТА ДЕПУТАТОВ МУНИЦИПАЛЬНОГО ОКРУГА СЕВЕРНОЕ МЕДВДЕКОВО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5" y="4102861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4785" y="4126910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1225" y="3607473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endParaRPr lang="ru-RU" noProof="0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14419" y="3631522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CDD047-B04B-0E6A-1D03-D2801C38E444}"/>
              </a:ext>
            </a:extLst>
          </p:cNvPr>
          <p:cNvSpPr/>
          <p:nvPr userDrawn="1"/>
        </p:nvSpPr>
        <p:spPr>
          <a:xfrm>
            <a:off x="4123347" y="3305352"/>
            <a:ext cx="3782728" cy="2775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9DE57D6-65D2-307A-3BAB-C0E7B212B2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472" y="4096435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C928F46-BADD-644A-616C-297DAC9DABF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42472" y="3601047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526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6BB13CC-E801-476B-9480-8BE6C6B7EC5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noProof="0" dirty="0"/>
              <a:t>3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07FFB2C-6BDA-47E1-8C8E-5C840D0E593C}"/>
              </a:ext>
            </a:extLst>
          </p:cNvPr>
          <p:cNvGrpSpPr/>
          <p:nvPr userDrawn="1"/>
        </p:nvGrpSpPr>
        <p:grpSpPr>
          <a:xfrm rot="18639307">
            <a:off x="153962" y="4981094"/>
            <a:ext cx="1621180" cy="1896987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28" name="Полилиния 5">
              <a:extLst>
                <a:ext uri="{FF2B5EF4-FFF2-40B4-BE49-F238E27FC236}">
                  <a16:creationId xmlns:a16="http://schemas.microsoft.com/office/drawing/2014/main" xmlns="" id="{8B986D67-71AB-40EF-B492-AD0468FE4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6">
              <a:extLst>
                <a:ext uri="{FF2B5EF4-FFF2-40B4-BE49-F238E27FC236}">
                  <a16:creationId xmlns:a16="http://schemas.microsoft.com/office/drawing/2014/main" xmlns="" id="{8CB5FA33-056C-4718-B436-1B6C496D8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7">
              <a:extLst>
                <a:ext uri="{FF2B5EF4-FFF2-40B4-BE49-F238E27FC236}">
                  <a16:creationId xmlns:a16="http://schemas.microsoft.com/office/drawing/2014/main" xmlns="" id="{C7AC6527-43A9-491E-966E-F8FF6D8F3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83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7688" y="1338192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745" y="390363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41188" y="3666315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2649BBB-62EC-4EC2-A4C3-7DAF63698035}"/>
              </a:ext>
            </a:extLst>
          </p:cNvPr>
          <p:cNvSpPr/>
          <p:nvPr userDrawn="1"/>
        </p:nvSpPr>
        <p:spPr>
          <a:xfrm>
            <a:off x="11684936" y="63839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noProof="0" dirty="0">
                <a:solidFill>
                  <a:srgbClr val="0D1D5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022451"/>
          </a:xfrm>
        </p:spPr>
        <p:txBody>
          <a:bodyPr lIns="0" tIns="0" rIns="0" bIns="0" rtlCol="0">
            <a:noAutofit/>
          </a:bodyPr>
          <a:lstStyle>
            <a:lvl1pPr>
              <a:defRPr sz="2800" b="1" cap="all" baseline="0">
                <a:solidFill>
                  <a:srgbClr val="0D1D5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2223435"/>
            <a:ext cx="4914189" cy="3953527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33E8AB0-1E06-428C-BB98-072F4038689A}"/>
              </a:ext>
            </a:extLst>
          </p:cNvPr>
          <p:cNvCxnSpPr>
            <a:cxnSpLocks/>
          </p:cNvCxnSpPr>
          <p:nvPr userDrawn="1"/>
        </p:nvCxnSpPr>
        <p:spPr>
          <a:xfrm>
            <a:off x="433137" y="1787420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666538" y="6406686"/>
            <a:ext cx="280051" cy="2568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88B01F7-9E11-48FC-89FF-20507EA0E013}"/>
              </a:ext>
            </a:extLst>
          </p:cNvPr>
          <p:cNvGrpSpPr/>
          <p:nvPr userDrawn="1"/>
        </p:nvGrpSpPr>
        <p:grpSpPr>
          <a:xfrm rot="10800000">
            <a:off x="4971282" y="1143616"/>
            <a:ext cx="1718276" cy="1973283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D903D19E-2C9A-40DD-8A41-047DFC81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2ECE2B09-2AFF-443A-9323-0F351443D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F23C86CB-B9C0-448D-956E-5FD931DB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7E013DDC-AB7E-402F-B5AA-DA3503FB9AA2}"/>
              </a:ext>
            </a:extLst>
          </p:cNvPr>
          <p:cNvGrpSpPr/>
          <p:nvPr userDrawn="1"/>
        </p:nvGrpSpPr>
        <p:grpSpPr>
          <a:xfrm rot="9572704">
            <a:off x="7936970" y="-75977"/>
            <a:ext cx="4204367" cy="4770002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30" name="Полилиния 5">
              <a:extLst>
                <a:ext uri="{FF2B5EF4-FFF2-40B4-BE49-F238E27FC236}">
                  <a16:creationId xmlns:a16="http://schemas.microsoft.com/office/drawing/2014/main" xmlns="" id="{538BAAC2-2BB1-4EDC-A921-A23BF3DD8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6">
              <a:extLst>
                <a:ext uri="{FF2B5EF4-FFF2-40B4-BE49-F238E27FC236}">
                  <a16:creationId xmlns:a16="http://schemas.microsoft.com/office/drawing/2014/main" xmlns="" id="{51353CAE-0785-46C8-ABCF-4DF20D04C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1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7">
              <a:extLst>
                <a:ext uri="{FF2B5EF4-FFF2-40B4-BE49-F238E27FC236}">
                  <a16:creationId xmlns:a16="http://schemas.microsoft.com/office/drawing/2014/main" xmlns="" id="{B0678C8D-D441-4E3F-8B6C-87A44B8A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9376C52B-E15D-42AE-AD64-22E63380C774}"/>
              </a:ext>
            </a:extLst>
          </p:cNvPr>
          <p:cNvGrpSpPr/>
          <p:nvPr userDrawn="1"/>
        </p:nvGrpSpPr>
        <p:grpSpPr>
          <a:xfrm>
            <a:off x="5539317" y="4265796"/>
            <a:ext cx="1621180" cy="1896987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34" name="Полилиния 5">
              <a:extLst>
                <a:ext uri="{FF2B5EF4-FFF2-40B4-BE49-F238E27FC236}">
                  <a16:creationId xmlns:a16="http://schemas.microsoft.com/office/drawing/2014/main" xmlns="" id="{92E5A205-E1CB-41BC-B295-5AF50A76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6">
              <a:extLst>
                <a:ext uri="{FF2B5EF4-FFF2-40B4-BE49-F238E27FC236}">
                  <a16:creationId xmlns:a16="http://schemas.microsoft.com/office/drawing/2014/main" xmlns="" id="{C541CA13-6232-4871-B971-28C3E2D8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7">
              <a:extLst>
                <a:ext uri="{FF2B5EF4-FFF2-40B4-BE49-F238E27FC236}">
                  <a16:creationId xmlns:a16="http://schemas.microsoft.com/office/drawing/2014/main" xmlns="" id="{AC30EFDC-0B27-4A95-BF15-F9DB9370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737429" y="6393056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429" y="6439397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Отчет о результатах деятельности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74" r:id="rId3"/>
    <p:sldLayoutId id="2147483649" r:id="rId4"/>
    <p:sldLayoutId id="2147483660" r:id="rId5"/>
    <p:sldLayoutId id="2147483650" r:id="rId6"/>
    <p:sldLayoutId id="2147483661" r:id="rId7"/>
    <p:sldLayoutId id="2147483663" r:id="rId8"/>
    <p:sldLayoutId id="2147483654" r:id="rId9"/>
    <p:sldLayoutId id="2147483664" r:id="rId10"/>
    <p:sldLayoutId id="2147483665" r:id="rId11"/>
    <p:sldLayoutId id="2147483672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3" r:id="rId19"/>
    <p:sldLayoutId id="214748367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6.sv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9.sv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F34056-8A85-7E1B-66C3-1B15BB4D1060}"/>
              </a:ext>
            </a:extLst>
          </p:cNvPr>
          <p:cNvSpPr txBox="1"/>
          <p:nvPr/>
        </p:nvSpPr>
        <p:spPr>
          <a:xfrm>
            <a:off x="1238250" y="476250"/>
            <a:ext cx="9620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ОТЧЕТ РУКОВОДИТЕЛЯ АППАРАТА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СОВЕТА ДЕПУТАТОВ МУНИЦИПАЛЬНОГО ОКРУГА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СЕВЕРНОЕ МЕДВЕДКОВО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О ДЕЯТЕЛЬНОСТИ АППАРАТА В 2023 ГОДУ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453539-0219-9053-F078-C11B7D71A1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203" y="2250816"/>
            <a:ext cx="3005157" cy="3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2E646A1-574F-4AF8-83F7-D7DEF946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9BAD8C8-BAE4-4AAA-BE63-EF407DF1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89" y="582094"/>
            <a:ext cx="8842071" cy="920336"/>
          </a:xfrm>
        </p:spPr>
        <p:txBody>
          <a:bodyPr/>
          <a:lstStyle/>
          <a:p>
            <a:r>
              <a:rPr lang="ru-RU" sz="2800" dirty="0">
                <a:solidFill>
                  <a:srgbClr val="0D1D51"/>
                </a:solidFill>
              </a:rPr>
              <a:t>«ПОМОЩЬ ДЛЯ МОБЛИЗОВАННЫХ ОТ РАЙОНА СЕВЕРНОЕ МЕДВЕДКОВО ПРИ АНО «СОЛИДАРНОСТЬ»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5689792-DB24-4B22-9341-43B0A4EFA29E}"/>
              </a:ext>
            </a:extLst>
          </p:cNvPr>
          <p:cNvCxnSpPr/>
          <p:nvPr/>
        </p:nvCxnSpPr>
        <p:spPr>
          <a:xfrm>
            <a:off x="613081" y="1772626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C44C8AD4-2470-9252-A49C-6690D6F61C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81" y="2042823"/>
            <a:ext cx="5234287" cy="428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F5D8F0F-5303-85ED-B978-7E734ED42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89428" y="385037"/>
            <a:ext cx="1162050" cy="657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C05585-7B10-2CF3-C34D-5092A124B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296" y="2816420"/>
            <a:ext cx="3032624" cy="3032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CFFE8-8BDC-1C7A-0B07-BF745F55BCD3}"/>
              </a:ext>
            </a:extLst>
          </p:cNvPr>
          <p:cNvSpPr txBox="1"/>
          <p:nvPr/>
        </p:nvSpPr>
        <p:spPr>
          <a:xfrm>
            <a:off x="7429871" y="1824432"/>
            <a:ext cx="393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ПОДДЕРЖАТЬ БОЙЦОВ ИЗ СВАО</a:t>
            </a:r>
          </a:p>
          <a:p>
            <a:pPr algn="ctr"/>
            <a:endParaRPr lang="ru-RU" b="1" i="0" cap="all" dirty="0">
              <a:solidFill>
                <a:srgbClr val="0D1D51"/>
              </a:solidFill>
              <a:effectLst/>
              <a:latin typeface="+mj-lt"/>
            </a:endParaRPr>
          </a:p>
          <a:p>
            <a:pPr algn="ctr"/>
            <a:r>
              <a:rPr lang="ru-RU" b="1" i="0" cap="all" dirty="0">
                <a:solidFill>
                  <a:srgbClr val="0D1D51"/>
                </a:solidFill>
                <a:effectLst/>
                <a:latin typeface="+mj-lt"/>
              </a:rPr>
              <a:t>ПЕРЕВОД ПО </a:t>
            </a:r>
            <a:r>
              <a:rPr lang="en-US" b="1" i="0" cap="all" dirty="0">
                <a:solidFill>
                  <a:srgbClr val="0D1D51"/>
                </a:solidFill>
                <a:effectLst/>
                <a:latin typeface="+mj-lt"/>
              </a:rPr>
              <a:t>QR </a:t>
            </a:r>
            <a:r>
              <a:rPr lang="ru-RU" b="1" i="0" cap="all" dirty="0">
                <a:solidFill>
                  <a:srgbClr val="0D1D51"/>
                </a:solidFill>
                <a:effectLst/>
                <a:latin typeface="+mj-lt"/>
              </a:rPr>
              <a:t>КОДУ</a:t>
            </a:r>
            <a:endParaRPr lang="ru-RU" b="1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A49656-AE3E-186D-B55A-B04983196342}"/>
              </a:ext>
            </a:extLst>
          </p:cNvPr>
          <p:cNvSpPr txBox="1"/>
          <p:nvPr/>
        </p:nvSpPr>
        <p:spPr>
          <a:xfrm>
            <a:off x="6403757" y="5989215"/>
            <a:ext cx="5986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cap="all" dirty="0">
                <a:solidFill>
                  <a:srgbClr val="0D1D51"/>
                </a:solidFill>
                <a:effectLst/>
                <a:latin typeface="+mj-lt"/>
              </a:rPr>
              <a:t>ЧЕРЕЗ МОБИЛЬНОЕ ПРИЛОЖЕНИЕ ЛЮБОГО БАНКА</a:t>
            </a:r>
            <a:endParaRPr lang="ru-RU" sz="1600" b="1" dirty="0">
              <a:solidFill>
                <a:srgbClr val="0D1D51"/>
              </a:solidFill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7845005-3F5F-4CC3-BB6C-F2C3B8DEE2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31" y="214894"/>
            <a:ext cx="816529" cy="10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23899265-56E7-4722-887C-D14D3F896B52}"/>
              </a:ext>
            </a:extLst>
          </p:cNvPr>
          <p:cNvGrpSpPr/>
          <p:nvPr/>
        </p:nvGrpSpPr>
        <p:grpSpPr>
          <a:xfrm rot="14878627" flipH="1" flipV="1">
            <a:off x="2220726" y="1555162"/>
            <a:ext cx="2119434" cy="2532926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3" name="Полилиния 5">
              <a:extLst>
                <a:ext uri="{FF2B5EF4-FFF2-40B4-BE49-F238E27FC236}">
                  <a16:creationId xmlns:a16="http://schemas.microsoft.com/office/drawing/2014/main" xmlns="" id="{8B02ABE4-6112-43A3-8335-3E3DB4F0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6">
              <a:extLst>
                <a:ext uri="{FF2B5EF4-FFF2-40B4-BE49-F238E27FC236}">
                  <a16:creationId xmlns:a16="http://schemas.microsoft.com/office/drawing/2014/main" xmlns="" id="{9573A892-5F6A-438B-A7BA-BF7F47E1D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7">
              <a:extLst>
                <a:ext uri="{FF2B5EF4-FFF2-40B4-BE49-F238E27FC236}">
                  <a16:creationId xmlns:a16="http://schemas.microsoft.com/office/drawing/2014/main" xmlns="" id="{0861B002-4742-4C57-9345-07842FFD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4F37613-70EC-4984-8938-7DD3DCEE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4690AA9-FD55-4256-B440-791FAFD5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10" y="-1"/>
            <a:ext cx="8837612" cy="1536263"/>
          </a:xfrm>
        </p:spPr>
        <p:txBody>
          <a:bodyPr/>
          <a:lstStyle/>
          <a:p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/>
            </a:r>
            <a:br>
              <a:rPr lang="ru-RU" sz="2400" dirty="0">
                <a:solidFill>
                  <a:srgbClr val="0D1D51"/>
                </a:solidFill>
              </a:rPr>
            </a:br>
            <a:r>
              <a:rPr lang="ru-RU" sz="2400" dirty="0">
                <a:solidFill>
                  <a:srgbClr val="0D1D51"/>
                </a:solidFill>
              </a:rPr>
              <a:t>СБОР ГУМАНИТАРНОЙ ПОМОЩИ ДЛЯ ЖИТЕЛЕЙ ЛУГАНСКОЙ И ДОНЕЦКОЙ РЕСПУБЛИК</a:t>
            </a:r>
            <a:br>
              <a:rPr lang="ru-RU" sz="2400" dirty="0">
                <a:solidFill>
                  <a:srgbClr val="0D1D51"/>
                </a:solidFill>
              </a:rPr>
            </a:br>
            <a:endParaRPr lang="ru-RU" sz="2400" dirty="0">
              <a:solidFill>
                <a:srgbClr val="0D1D51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EF58F02-9F2E-42DB-BFDE-8FB963A8C32F}"/>
              </a:ext>
            </a:extLst>
          </p:cNvPr>
          <p:cNvCxnSpPr>
            <a:cxnSpLocks/>
          </p:cNvCxnSpPr>
          <p:nvPr/>
        </p:nvCxnSpPr>
        <p:spPr>
          <a:xfrm>
            <a:off x="280801" y="1280832"/>
            <a:ext cx="9072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9A2171D8-2ED9-8B98-9689-E6DDC26978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432" y="1459312"/>
            <a:ext cx="4814237" cy="403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F3E13B95-CFF7-87CA-F745-42F6CF1FC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71" y="2090739"/>
            <a:ext cx="3279949" cy="414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1258A5A-740D-E8C2-FF4E-CAE24A9539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881" y="2204799"/>
            <a:ext cx="3142848" cy="414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5F58524-7ADF-4292-AEEF-7340AF1787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31" y="214894"/>
            <a:ext cx="816529" cy="10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2E646A1-574F-4AF8-83F7-D7DEF946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9BAD8C8-BAE4-4AAA-BE63-EF407DF1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40" y="775171"/>
            <a:ext cx="8842071" cy="920336"/>
          </a:xfrm>
        </p:spPr>
        <p:txBody>
          <a:bodyPr/>
          <a:lstStyle/>
          <a:p>
            <a:r>
              <a:rPr lang="ru-RU" sz="2000" dirty="0">
                <a:solidFill>
                  <a:srgbClr val="0D1D51"/>
                </a:solidFill>
              </a:rPr>
              <a:t>Поездка в луганскую народную республику руководителя аппарата совета депутатов МО СЕВЕРНОЕ МЕДВЕДКОВО Вострикова А.А. </a:t>
            </a:r>
            <a:br>
              <a:rPr lang="ru-RU" sz="2000" dirty="0">
                <a:solidFill>
                  <a:srgbClr val="0D1D51"/>
                </a:solidFill>
              </a:rPr>
            </a:br>
            <a:r>
              <a:rPr lang="ru-RU" sz="2000" dirty="0">
                <a:solidFill>
                  <a:srgbClr val="0D1D51"/>
                </a:solidFill>
              </a:rPr>
              <a:t>совместно с </a:t>
            </a:r>
            <a:br>
              <a:rPr lang="ru-RU" sz="2000" dirty="0">
                <a:solidFill>
                  <a:srgbClr val="0D1D51"/>
                </a:solidFill>
              </a:rPr>
            </a:br>
            <a:r>
              <a:rPr lang="ru-RU" sz="2000" dirty="0">
                <a:solidFill>
                  <a:srgbClr val="0D1D51"/>
                </a:solidFill>
              </a:rPr>
              <a:t>АНО «СОЛИДАРНОСТЬ»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5689792-DB24-4B22-9341-43B0A4EFA29E}"/>
              </a:ext>
            </a:extLst>
          </p:cNvPr>
          <p:cNvCxnSpPr/>
          <p:nvPr/>
        </p:nvCxnSpPr>
        <p:spPr>
          <a:xfrm>
            <a:off x="613081" y="1772626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F5D8F0F-5303-85ED-B978-7E734ED42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89428" y="385037"/>
            <a:ext cx="1162050" cy="657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BB64FE-FD11-4193-A0C7-6216003C9D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322" y="1990677"/>
            <a:ext cx="8228192" cy="446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73C457-50CE-4759-AC69-79083B57A0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31" y="214894"/>
            <a:ext cx="816529" cy="10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2E646A1-574F-4AF8-83F7-D7DEF946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9BAD8C8-BAE4-4AAA-BE63-EF407DF1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89" y="385037"/>
            <a:ext cx="8842071" cy="1117393"/>
          </a:xfrm>
        </p:spPr>
        <p:txBody>
          <a:bodyPr/>
          <a:lstStyle/>
          <a:p>
            <a:r>
              <a:rPr lang="ru-RU" sz="2000" dirty="0">
                <a:solidFill>
                  <a:srgbClr val="0D1D51"/>
                </a:solidFill>
              </a:rPr>
              <a:t>Поездка в луганскую народную республику руководителя аппарата совета депутатов МО СЕВЕРНОЕ МЕДВЕДКОВО Вострикова А.А. </a:t>
            </a:r>
            <a:br>
              <a:rPr lang="ru-RU" sz="2000" dirty="0">
                <a:solidFill>
                  <a:srgbClr val="0D1D51"/>
                </a:solidFill>
              </a:rPr>
            </a:br>
            <a:r>
              <a:rPr lang="ru-RU" sz="2000" dirty="0">
                <a:solidFill>
                  <a:srgbClr val="0D1D51"/>
                </a:solidFill>
              </a:rPr>
              <a:t>ПРИ поддержке АНО «СОЛИДАРНОСТЬ»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5689792-DB24-4B22-9341-43B0A4EFA29E}"/>
              </a:ext>
            </a:extLst>
          </p:cNvPr>
          <p:cNvCxnSpPr/>
          <p:nvPr/>
        </p:nvCxnSpPr>
        <p:spPr>
          <a:xfrm>
            <a:off x="428389" y="1507216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F5D8F0F-5303-85ED-B978-7E734ED42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89428" y="385037"/>
            <a:ext cx="1162050" cy="6572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9246487-CCC3-48E9-8768-C404844755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867" y="1716272"/>
            <a:ext cx="6601096" cy="4950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CA3E31-DAC2-4A56-AA80-0F0D9DF7DC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6" y="1630804"/>
            <a:ext cx="3458046" cy="2593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04E9C9-3CDA-4B6E-BD03-C748400F64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430" y="1630804"/>
            <a:ext cx="3458046" cy="2593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19BD13-71E0-4FBF-87A9-A51301F60E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31" y="214894"/>
            <a:ext cx="816529" cy="10204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3E7104-4783-49AC-A13C-7B0AD71382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3023" y="3945502"/>
            <a:ext cx="2790731" cy="2697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D45BFA0-EC69-4AB5-8CFD-CCFAA9E640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13" y="3984965"/>
            <a:ext cx="2790731" cy="2658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024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8E49C2D-B9A5-4B8C-A00B-C07C1BF61F47}"/>
              </a:ext>
            </a:extLst>
          </p:cNvPr>
          <p:cNvGrpSpPr/>
          <p:nvPr/>
        </p:nvGrpSpPr>
        <p:grpSpPr>
          <a:xfrm rot="17445807">
            <a:off x="-85191" y="4284573"/>
            <a:ext cx="2885657" cy="2561551"/>
            <a:chOff x="4195331" y="4926584"/>
            <a:chExt cx="1564699" cy="1248752"/>
          </a:xfrm>
          <a:solidFill>
            <a:schemeClr val="bg1">
              <a:lumMod val="95000"/>
            </a:schemeClr>
          </a:solidFill>
        </p:grpSpPr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xmlns="" id="{FCE34886-FE10-4E40-AB85-9931CE681B58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353305" y="4768610"/>
              <a:ext cx="1248752" cy="1564699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6">
              <a:extLst>
                <a:ext uri="{FF2B5EF4-FFF2-40B4-BE49-F238E27FC236}">
                  <a16:creationId xmlns:a16="http://schemas.microsoft.com/office/drawing/2014/main" xmlns="" id="{5F17E9C7-5150-4F93-8494-44C494CF0781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601259" y="4878651"/>
              <a:ext cx="547370" cy="111206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">
              <a:extLst>
                <a:ext uri="{FF2B5EF4-FFF2-40B4-BE49-F238E27FC236}">
                  <a16:creationId xmlns:a16="http://schemas.microsoft.com/office/drawing/2014/main" xmlns="" id="{4BBB70FA-E7F6-4EED-962D-40906645B3E7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793913" y="5223542"/>
              <a:ext cx="200841" cy="477956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F8EF49-A33B-46C8-BF3A-BBD9349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6671E5F-9601-4CA8-AAAD-E40C9ACB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92322"/>
            <a:ext cx="10847758" cy="920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D1D51"/>
                </a:solidFill>
              </a:rPr>
              <a:t>Комиссии аппарата СОВЕТА ДЕПУТАТОВ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4F428E4-6912-4687-A572-5FA0B6CE041B}"/>
              </a:ext>
            </a:extLst>
          </p:cNvPr>
          <p:cNvCxnSpPr/>
          <p:nvPr/>
        </p:nvCxnSpPr>
        <p:spPr>
          <a:xfrm>
            <a:off x="3090676" y="134793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DC0D5D8-6208-4EE0-8D73-A8E070C33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498" y="1850693"/>
            <a:ext cx="10041226" cy="435133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D1D51"/>
                </a:solidFill>
              </a:rPr>
              <a:t>КОМИССИЯ ПО ПРОТИВОДЕЙСТВИЮ КОРРУПЦИИ В МУНИЦИПАЛЬНОМ ОКРУГЕ СЕВЕРНОЕ МЕДВЕДКОВО: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4 Заседания</a:t>
            </a:r>
          </a:p>
          <a:p>
            <a:r>
              <a:rPr lang="ru-RU" sz="2000" b="1" dirty="0">
                <a:solidFill>
                  <a:srgbClr val="0D1D51"/>
                </a:solidFill>
              </a:rPr>
              <a:t>ЕДИНАЯ КОМИССИЯ ПО РАЗМЕЩЕНИЮ ЗАКАЗА НА ПОСТАВКУ ТОВАРОВ, ВЫПОЛНЕНИЕ РАБОТ, ОКАЗАНИЕ УСЛУГ: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2 Процедуры государственных закупок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1 Электронный конкурс на оказание услуг по организации и проведению 	местных праздничных мероприятий для жителей МО Северное Медведково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1 Электронный аукцион на оказание автотранспортных услуг</a:t>
            </a:r>
          </a:p>
          <a:p>
            <a:r>
              <a:rPr lang="ru-RU" sz="2000" b="1" dirty="0">
                <a:solidFill>
                  <a:srgbClr val="0D1D51"/>
                </a:solidFill>
              </a:rPr>
              <a:t>ИНВЕНТАРИЗАЦИОННАЯ КОМИССИЯ: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Годовая инвентаризация имущества и финансовых обязательств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400" b="1" i="1" dirty="0">
              <a:solidFill>
                <a:srgbClr val="0D1D5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D1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4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B788CDD1-4260-4589-8E44-A765E033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5" y="390908"/>
            <a:ext cx="8666162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Отдел экономики, бухгалтерского </a:t>
            </a:r>
            <a:br>
              <a:rPr lang="ru-RU" dirty="0">
                <a:solidFill>
                  <a:srgbClr val="0D1D51"/>
                </a:solidFill>
              </a:rPr>
            </a:br>
            <a:r>
              <a:rPr lang="ru-RU" dirty="0">
                <a:solidFill>
                  <a:srgbClr val="0D1D51"/>
                </a:solidFill>
              </a:rPr>
              <a:t>учёта и отчётности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DC9C9E-D07D-4804-8761-7810C9AE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pic>
        <p:nvPicPr>
          <p:cNvPr id="20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48C9BF47-4224-45ED-A66B-9D8FD7DEC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1753930"/>
            <a:ext cx="387795" cy="38779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D74DD12-6333-4059-AA96-A52EEFED8ED9}"/>
              </a:ext>
            </a:extLst>
          </p:cNvPr>
          <p:cNvSpPr/>
          <p:nvPr/>
        </p:nvSpPr>
        <p:spPr>
          <a:xfrm>
            <a:off x="933449" y="1734003"/>
            <a:ext cx="6667497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1600" dirty="0">
                <a:solidFill>
                  <a:srgbClr val="0D1D51"/>
                </a:solidFill>
                <a:latin typeface="+mj-lt"/>
              </a:rPr>
              <a:t>ОБЕСПЕЧЕНИЕ БУХГАЛТЕРСКОГО УЧЕТА</a:t>
            </a:r>
            <a:endParaRPr lang="ru-RU" sz="1600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71630D0-435C-4E49-956E-B4C76E831A49}"/>
              </a:ext>
            </a:extLst>
          </p:cNvPr>
          <p:cNvSpPr/>
          <p:nvPr/>
        </p:nvSpPr>
        <p:spPr>
          <a:xfrm>
            <a:off x="933450" y="2381703"/>
            <a:ext cx="6667498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noProof="0" dirty="0">
                <a:solidFill>
                  <a:srgbClr val="0D1D51"/>
                </a:solidFill>
                <a:latin typeface="+mj-lt"/>
              </a:rPr>
              <a:t>БУХГАЛТЕРСКАЯ ОТЧЕТНОСТЬ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454FE72-10A4-479B-9766-FA81BB70F776}"/>
              </a:ext>
            </a:extLst>
          </p:cNvPr>
          <p:cNvSpPr/>
          <p:nvPr/>
        </p:nvSpPr>
        <p:spPr>
          <a:xfrm>
            <a:off x="933449" y="3044177"/>
            <a:ext cx="6667499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noProof="0" dirty="0">
                <a:solidFill>
                  <a:srgbClr val="0D1D51"/>
                </a:solidFill>
                <a:latin typeface="+mj-lt"/>
              </a:rPr>
              <a:t>ИМУЩЕСТВЕННЫЕ И Х</a:t>
            </a:r>
            <a:r>
              <a:rPr lang="ru-RU" dirty="0">
                <a:solidFill>
                  <a:srgbClr val="0D1D51"/>
                </a:solidFill>
                <a:latin typeface="+mj-lt"/>
              </a:rPr>
              <a:t>ОЗЯЙСТВЕННЫЕ ОПЕРАЦИИ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4ABBE87-A9B7-4A25-8DDF-97B46F46089A}"/>
              </a:ext>
            </a:extLst>
          </p:cNvPr>
          <p:cNvSpPr/>
          <p:nvPr/>
        </p:nvSpPr>
        <p:spPr>
          <a:xfrm>
            <a:off x="933449" y="3694727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dirty="0">
                <a:solidFill>
                  <a:srgbClr val="0D1D51"/>
                </a:solidFill>
                <a:latin typeface="+mj-lt"/>
              </a:rPr>
              <a:t>ДЕЯТЕЛЬНОСТЬ ПО УЧЁТУ И РАСЧЁТАМ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925AC63-5B61-4028-A9D5-D10F71BABEFD}"/>
              </a:ext>
            </a:extLst>
          </p:cNvPr>
          <p:cNvSpPr/>
          <p:nvPr/>
        </p:nvSpPr>
        <p:spPr>
          <a:xfrm>
            <a:off x="933450" y="4369125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noProof="0" dirty="0">
                <a:solidFill>
                  <a:srgbClr val="0D1D51"/>
                </a:solidFill>
                <a:latin typeface="+mj-lt"/>
              </a:rPr>
              <a:t>ФИНАНСОВО-ЭКОНОМИЧЕСКОЕ ПЛАНИРОВАНИЕ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1F671BF-88DA-41CD-BCB9-110B53927931}"/>
              </a:ext>
            </a:extLst>
          </p:cNvPr>
          <p:cNvSpPr/>
          <p:nvPr/>
        </p:nvSpPr>
        <p:spPr>
          <a:xfrm>
            <a:off x="933450" y="5043523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dirty="0">
                <a:solidFill>
                  <a:srgbClr val="0D1D51"/>
                </a:solidFill>
                <a:latin typeface="+mj-lt"/>
              </a:rPr>
              <a:t>КАССОВЫЕ ОПЕРАЦИИ И ОТЧЁТНОСТЬ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B1C27E7-DE87-4D0C-80F5-FA3E50D50716}"/>
              </a:ext>
            </a:extLst>
          </p:cNvPr>
          <p:cNvSpPr/>
          <p:nvPr/>
        </p:nvSpPr>
        <p:spPr>
          <a:xfrm>
            <a:off x="933450" y="5717921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dirty="0">
                <a:solidFill>
                  <a:srgbClr val="0D1D51"/>
                </a:solidFill>
                <a:latin typeface="+mj-lt"/>
              </a:rPr>
              <a:t>ПРИНЯТИЕ И ИСПОЛНЕНИЕ БЮДЖЕТНЫХ ОБЯЗАТЕЛЬСТВ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pic>
        <p:nvPicPr>
          <p:cNvPr id="35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5D7E21DD-6DCE-482A-A022-64941275F4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2407321"/>
            <a:ext cx="387795" cy="387795"/>
          </a:xfrm>
          <a:prstGeom prst="rect">
            <a:avLst/>
          </a:prstGeom>
        </p:spPr>
      </p:pic>
      <p:pic>
        <p:nvPicPr>
          <p:cNvPr id="36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0853FB58-DDEA-4755-B113-9A8FE4226C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3064104"/>
            <a:ext cx="387795" cy="387795"/>
          </a:xfrm>
          <a:prstGeom prst="rect">
            <a:avLst/>
          </a:prstGeom>
        </p:spPr>
      </p:pic>
      <p:pic>
        <p:nvPicPr>
          <p:cNvPr id="37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439319D6-8EB7-42E8-9FD3-212F11C9E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3714654"/>
            <a:ext cx="387795" cy="387795"/>
          </a:xfrm>
          <a:prstGeom prst="rect">
            <a:avLst/>
          </a:prstGeom>
        </p:spPr>
      </p:pic>
      <p:pic>
        <p:nvPicPr>
          <p:cNvPr id="38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C2A87CA7-CD9D-4EBF-9E83-D981A5A8D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1297" y="4389052"/>
            <a:ext cx="387795" cy="387795"/>
          </a:xfrm>
          <a:prstGeom prst="rect">
            <a:avLst/>
          </a:prstGeom>
        </p:spPr>
      </p:pic>
      <p:pic>
        <p:nvPicPr>
          <p:cNvPr id="39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7FE5E3C9-3A69-4365-B5AC-A95FB20C68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1297" y="5063450"/>
            <a:ext cx="387795" cy="387795"/>
          </a:xfrm>
          <a:prstGeom prst="rect">
            <a:avLst/>
          </a:prstGeom>
        </p:spPr>
      </p:pic>
      <p:pic>
        <p:nvPicPr>
          <p:cNvPr id="40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593E9787-4943-4ACD-9392-EB7A620B8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99205" y="5737848"/>
            <a:ext cx="387795" cy="387795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AFA32F80-3EF5-496B-84A6-2F0CDA10453E}"/>
              </a:ext>
            </a:extLst>
          </p:cNvPr>
          <p:cNvCxnSpPr/>
          <p:nvPr/>
        </p:nvCxnSpPr>
        <p:spPr>
          <a:xfrm>
            <a:off x="859568" y="1395557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2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89" y="249683"/>
            <a:ext cx="11150600" cy="920336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D1D51"/>
                </a:solidFill>
              </a:rPr>
              <a:t>ИСПОЛНЕНИЕ БЮДЖЕТА В 2023 ГОДУ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16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FF55097-0FBB-4B1C-9948-42678FE1C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07654"/>
              </p:ext>
            </p:extLst>
          </p:nvPr>
        </p:nvGraphicFramePr>
        <p:xfrm>
          <a:off x="698614" y="1597793"/>
          <a:ext cx="4596598" cy="384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B3FF5A0-85D8-42B8-BE05-6C16FD745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918669"/>
              </p:ext>
            </p:extLst>
          </p:nvPr>
        </p:nvGraphicFramePr>
        <p:xfrm>
          <a:off x="5554846" y="1597793"/>
          <a:ext cx="4596598" cy="384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B788CDD1-4260-4589-8E44-A765E033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ОРГАНИЗАЦИЯ ДЕЛОПРОИЗВОДСТВА</a:t>
            </a:r>
            <a:br>
              <a:rPr lang="ru-RU" dirty="0">
                <a:solidFill>
                  <a:srgbClr val="0D1D51"/>
                </a:solidFill>
              </a:rPr>
            </a:br>
            <a:r>
              <a:rPr lang="ru-RU" dirty="0">
                <a:solidFill>
                  <a:srgbClr val="0D1D51"/>
                </a:solidFill>
              </a:rPr>
              <a:t>РАБОТА С ПИСЬМАМИ И ОБРАЩЕНИЯМИ ГРАЖДАН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0BF05-687F-4D0E-9843-C80CAF45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13" y="4903026"/>
            <a:ext cx="5741987" cy="1529415"/>
          </a:xfrm>
        </p:spPr>
        <p:txBody>
          <a:bodyPr/>
          <a:lstStyle/>
          <a:p>
            <a:pPr marL="0" indent="0">
              <a:buNone/>
            </a:pP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2023 год принято и рассмотрено </a:t>
            </a:r>
            <a:r>
              <a:rPr lang="ru-RU" b="1" dirty="0">
                <a:solidFill>
                  <a:srgbClr val="0D1D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158 </a:t>
            </a: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обращений граждан, в том числе </a:t>
            </a:r>
            <a:r>
              <a:rPr lang="ru-RU" b="1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систему </a:t>
            </a:r>
            <a:r>
              <a:rPr lang="ru-RU" b="1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«ГОС.САЙТ» </a:t>
            </a:r>
          </a:p>
          <a:p>
            <a:pPr marL="0" indent="0">
              <a:buNone/>
            </a:pP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(электронная приемная)</a:t>
            </a:r>
            <a:endParaRPr lang="ru-RU" dirty="0">
              <a:solidFill>
                <a:srgbClr val="0D1D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DC9C9E-D07D-4804-8761-7810C9AE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17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914AD8-32FC-46AA-9B42-6BEBA0FA2D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Рисунок 9" descr="Документ">
            <a:extLst>
              <a:ext uri="{FF2B5EF4-FFF2-40B4-BE49-F238E27FC236}">
                <a16:creationId xmlns:a16="http://schemas.microsoft.com/office/drawing/2014/main" xmlns="" id="{7C2C2E9D-D6A1-47AA-B340-B8D05A2BCF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778" y="2385296"/>
            <a:ext cx="547627" cy="547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2013CC-810F-442D-8F53-097F579F2CDF}"/>
              </a:ext>
            </a:extLst>
          </p:cNvPr>
          <p:cNvSpPr txBox="1"/>
          <p:nvPr/>
        </p:nvSpPr>
        <p:spPr>
          <a:xfrm>
            <a:off x="1261446" y="2246311"/>
            <a:ext cx="389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D1D51"/>
                </a:solidFill>
                <a:latin typeface="+mj-lt"/>
              </a:rPr>
              <a:t>46</a:t>
            </a:r>
            <a:r>
              <a:rPr lang="ru-RU" sz="2400" dirty="0">
                <a:solidFill>
                  <a:srgbClr val="0D1D51"/>
                </a:solidFill>
                <a:latin typeface="+mj-lt"/>
              </a:rPr>
              <a:t> правовых актов по основной деятельности</a:t>
            </a: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:a16="http://schemas.microsoft.com/office/drawing/2014/main" xmlns="" id="{4C422BB7-A47C-4896-85EA-4A7D2E4AC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778" y="3429000"/>
            <a:ext cx="547627" cy="5476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0155F25-0D88-4058-9042-27B8379D4CF6}"/>
              </a:ext>
            </a:extLst>
          </p:cNvPr>
          <p:cNvSpPr txBox="1"/>
          <p:nvPr/>
        </p:nvSpPr>
        <p:spPr>
          <a:xfrm>
            <a:off x="1261445" y="3492149"/>
            <a:ext cx="389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D1D51"/>
                </a:solidFill>
                <a:latin typeface="+mj-lt"/>
              </a:rPr>
              <a:t>1068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>
                <a:solidFill>
                  <a:srgbClr val="0D1D51"/>
                </a:solidFill>
                <a:latin typeface="+mj-lt"/>
              </a:rPr>
              <a:t>служебных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561358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6C7EF6-030E-4D2F-B1D5-55E70792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18</a:t>
            </a:fld>
            <a:endParaRPr lang="ru-RU" noProof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307D501-D741-4BBB-90FE-A3A5C08CF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4"/>
            <a:ext cx="10923790" cy="4070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</a:rPr>
              <a:t>	О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беспечение соблюдения законности в муниципальном округе Северное 	Медведково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</a:rPr>
              <a:t>	О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беспечение соответствия действующему законодательству 	муниципальных правовых и нормативных правовых актов</a:t>
            </a:r>
            <a:r>
              <a:rPr lang="ru-RU" sz="2400" dirty="0">
                <a:solidFill>
                  <a:srgbClr val="0D1D51"/>
                </a:solidFill>
              </a:rPr>
              <a:t>	</a:t>
            </a:r>
          </a:p>
          <a:p>
            <a:pPr marL="0" indent="0">
              <a:buNone/>
            </a:pP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Договорная работа: заключено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400" b="1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договоров,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	контракта</a:t>
            </a:r>
            <a:endParaRPr lang="ru-RU" sz="2400" kern="1200" dirty="0">
              <a:solidFill>
                <a:srgbClr val="0D1D5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</a:rPr>
              <a:t>	О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беспечение предоставления муниципальных услуг: рассмотрены </a:t>
            </a:r>
            <a:r>
              <a:rPr lang="ru-RU" sz="2400" b="1" dirty="0">
                <a:solidFill>
                  <a:srgbClr val="0D1D51"/>
                </a:solidFill>
                <a:ea typeface="Times New Roman" panose="02020603050405020304" pitchFamily="18" charset="0"/>
              </a:rPr>
              <a:t>1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	заявления и подготовлены распорядительные </a:t>
            </a:r>
            <a:r>
              <a:rPr lang="ru-RU" sz="2400" dirty="0">
                <a:solidFill>
                  <a:srgbClr val="0D1D51"/>
                </a:solidFill>
                <a:effectLst/>
                <a:ea typeface="Calibri" panose="020F0502020204030204" pitchFamily="34" charset="0"/>
              </a:rPr>
              <a:t>документы по оказанию 	муниципальной услуги «</a:t>
            </a:r>
            <a:r>
              <a:rPr lang="ru-RU" sz="2400" dirty="0">
                <a:solidFill>
                  <a:srgbClr val="0D1D5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Выдача разрешения на вступление в брак  лицам     не достигшим 18 лет»</a:t>
            </a:r>
            <a:endParaRPr lang="ru-RU" sz="2400" dirty="0">
              <a:solidFill>
                <a:srgbClr val="0D1D5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C69B5BB-E2DE-48F3-93CD-E31E5A4A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2" y="280706"/>
            <a:ext cx="6180137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Юрисконсульт-советник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A7D10BE-8CF7-420A-A91C-087C276329C2}"/>
              </a:ext>
            </a:extLst>
          </p:cNvPr>
          <p:cNvCxnSpPr>
            <a:cxnSpLocks/>
          </p:cNvCxnSpPr>
          <p:nvPr/>
        </p:nvCxnSpPr>
        <p:spPr>
          <a:xfrm>
            <a:off x="515938" y="1282595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Контрольный список (справа налево)">
            <a:extLst>
              <a:ext uri="{FF2B5EF4-FFF2-40B4-BE49-F238E27FC236}">
                <a16:creationId xmlns:a16="http://schemas.microsoft.com/office/drawing/2014/main" xmlns="" id="{5C5FA328-A530-4778-AA9F-8692CDBA4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3437" y="1888128"/>
            <a:ext cx="466725" cy="466725"/>
          </a:xfrm>
          <a:prstGeom prst="rect">
            <a:avLst/>
          </a:prstGeom>
        </p:spPr>
      </p:pic>
      <p:pic>
        <p:nvPicPr>
          <p:cNvPr id="9" name="Рисунок 8" descr="Контрольный список (справа налево)">
            <a:extLst>
              <a:ext uri="{FF2B5EF4-FFF2-40B4-BE49-F238E27FC236}">
                <a16:creationId xmlns:a16="http://schemas.microsoft.com/office/drawing/2014/main" xmlns="" id="{2D3743B0-1B5A-484D-AD3F-767A4F63D3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199" y="2683568"/>
            <a:ext cx="466725" cy="466725"/>
          </a:xfrm>
          <a:prstGeom prst="rect">
            <a:avLst/>
          </a:prstGeom>
        </p:spPr>
      </p:pic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xmlns="" id="{91093320-D276-4CFD-AF46-141A9D6EC0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3437" y="3524396"/>
            <a:ext cx="466725" cy="466725"/>
          </a:xfrm>
          <a:prstGeom prst="rect">
            <a:avLst/>
          </a:prstGeom>
        </p:spPr>
      </p:pic>
      <p:pic>
        <p:nvPicPr>
          <p:cNvPr id="11" name="Рисунок 10" descr="Контрольный список (справа налево)">
            <a:extLst>
              <a:ext uri="{FF2B5EF4-FFF2-40B4-BE49-F238E27FC236}">
                <a16:creationId xmlns:a16="http://schemas.microsoft.com/office/drawing/2014/main" xmlns="" id="{BCC04351-ADB8-4B34-B4EA-339CDC0487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199" y="4269785"/>
            <a:ext cx="4667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8B9DC8B-F14B-40DD-9FA6-B26F2966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AC986-B390-48BF-9F52-3E4207C39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899" y="1722084"/>
            <a:ext cx="8972551" cy="4250091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стные консультации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ыдачи письменных ответов на обращения: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жилищным вопросам</a:t>
            </a:r>
            <a:endParaRPr lang="ru-RU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 установке и использования ограждающих устройств на придомово</a:t>
            </a:r>
            <a:r>
              <a:rPr lang="ru-RU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й территории </a:t>
            </a:r>
            <a:endParaRPr lang="ru-RU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предоставлении льгот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сфере защиты прав потребителей </a:t>
            </a:r>
            <a:endParaRPr lang="ru-RU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благоустройстве придомовой территории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разрешении вступления в брак</a:t>
            </a: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Помощь в составлении заявлений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885EACD-978B-4F41-99C0-AA457E39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60921"/>
            <a:ext cx="9899650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Оказание правовой помощи гражданам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0D34B02-5034-46CB-B8B4-564549CC47FE}"/>
              </a:ext>
            </a:extLst>
          </p:cNvPr>
          <p:cNvCxnSpPr>
            <a:cxnSpLocks/>
          </p:cNvCxnSpPr>
          <p:nvPr/>
        </p:nvCxnSpPr>
        <p:spPr>
          <a:xfrm>
            <a:off x="520700" y="1501670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5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971" y="3346316"/>
            <a:ext cx="3821644" cy="1285361"/>
          </a:xfrm>
        </p:spPr>
        <p:txBody>
          <a:bodyPr rtlCol="0">
            <a:noAutofit/>
          </a:bodyPr>
          <a:lstStyle/>
          <a:p>
            <a:pPr marL="0" indent="0" algn="ctr" rtl="0">
              <a:lnSpc>
                <a:spcPct val="50000"/>
              </a:lnSpc>
              <a:buNone/>
            </a:pPr>
            <a:endParaRPr lang="ru-RU" sz="2400" b="1" dirty="0"/>
          </a:p>
          <a:p>
            <a:pPr marL="0" indent="0" algn="ctr" rtl="0">
              <a:lnSpc>
                <a:spcPct val="50000"/>
              </a:lnSpc>
              <a:buNone/>
            </a:pPr>
            <a:r>
              <a:rPr lang="ru-RU" sz="2000" b="1" dirty="0">
                <a:solidFill>
                  <a:srgbClr val="0D1D51"/>
                </a:solidFill>
              </a:rPr>
              <a:t>ОТДЕЛ ЭКОНОМИКИ</a:t>
            </a:r>
          </a:p>
          <a:p>
            <a:pPr marL="0" indent="0" algn="ctr" rtl="0">
              <a:lnSpc>
                <a:spcPct val="50000"/>
              </a:lnSpc>
              <a:buNone/>
            </a:pPr>
            <a:r>
              <a:rPr lang="ru-RU" sz="2000" b="1" dirty="0">
                <a:solidFill>
                  <a:srgbClr val="0D1D51"/>
                </a:solidFill>
              </a:rPr>
              <a:t> БУХГАЛТЕРСКОГО УЧЕТА </a:t>
            </a:r>
          </a:p>
          <a:p>
            <a:pPr marL="0" indent="0" algn="ctr" rtl="0">
              <a:lnSpc>
                <a:spcPct val="50000"/>
              </a:lnSpc>
              <a:buNone/>
            </a:pPr>
            <a:r>
              <a:rPr lang="ru-RU" sz="2000" b="1" dirty="0">
                <a:solidFill>
                  <a:srgbClr val="0D1D51"/>
                </a:solidFill>
              </a:rPr>
              <a:t>И ОТЧЕТНОСТИ</a:t>
            </a:r>
          </a:p>
          <a:p>
            <a:pPr marL="0" indent="0" algn="ctr" rtl="0">
              <a:lnSpc>
                <a:spcPct val="50000"/>
              </a:lnSpc>
              <a:buNone/>
            </a:pPr>
            <a:endParaRPr lang="ru-RU" sz="2400" b="1" dirty="0">
              <a:solidFill>
                <a:srgbClr val="0D1D51"/>
              </a:solidFill>
            </a:endParaRPr>
          </a:p>
          <a:p>
            <a:pPr marL="0" indent="0" algn="ctr" rtl="0">
              <a:lnSpc>
                <a:spcPct val="50000"/>
              </a:lnSpc>
              <a:buNone/>
            </a:pPr>
            <a:endParaRPr lang="ru-RU" sz="2400" b="1" dirty="0">
              <a:solidFill>
                <a:srgbClr val="0D1D51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0607" y="3687389"/>
            <a:ext cx="3445566" cy="791669"/>
          </a:xfrm>
        </p:spPr>
        <p:txBody>
          <a:bodyPr rtlCol="0"/>
          <a:lstStyle/>
          <a:p>
            <a:pPr rtl="0"/>
            <a:r>
              <a:rPr lang="ru-RU" sz="2400" dirty="0">
                <a:solidFill>
                  <a:srgbClr val="0D1D51"/>
                </a:solidFill>
              </a:rPr>
              <a:t>Советник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EFB782-310E-41FF-AAAB-8A9848D1BA3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640" y="822086"/>
            <a:ext cx="1198992" cy="118513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56" y="674546"/>
            <a:ext cx="11150600" cy="1185132"/>
          </a:xfrm>
        </p:spPr>
        <p:txBody>
          <a:bodyPr rtlCol="0"/>
          <a:lstStyle/>
          <a:p>
            <a:pPr rtl="0"/>
            <a:r>
              <a:rPr lang="ru-RU" dirty="0"/>
              <a:t>СТРУКТУРА АППАРАТА СОВЕТА ДЕПУТАТОВ МУНИЦИПАЛЬНОГО ОКРУГА </a:t>
            </a:r>
            <a:br>
              <a:rPr lang="ru-RU" dirty="0"/>
            </a:br>
            <a:r>
              <a:rPr lang="ru-RU" dirty="0"/>
              <a:t>СЕВЕРНОЕ МЕДВЕДКОВО</a:t>
            </a:r>
            <a:endParaRPr lang="ru-RU" sz="2800" dirty="0">
              <a:solidFill>
                <a:srgbClr val="0D1D5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6545A6-5532-426C-ACF7-DFBEDB7AAFD0}"/>
              </a:ext>
            </a:extLst>
          </p:cNvPr>
          <p:cNvSpPr txBox="1"/>
          <p:nvPr/>
        </p:nvSpPr>
        <p:spPr>
          <a:xfrm>
            <a:off x="522640" y="4779217"/>
            <a:ext cx="32694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D1D51"/>
                </a:solidFill>
                <a:latin typeface="+mj-lt"/>
              </a:rPr>
              <a:t>Главный бухгалтер-начальник отдела</a:t>
            </a:r>
          </a:p>
          <a:p>
            <a:r>
              <a:rPr lang="ru-RU" b="1" dirty="0">
                <a:solidFill>
                  <a:srgbClr val="0D1D5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D1D51"/>
                </a:solidFill>
                <a:latin typeface="+mj-lt"/>
              </a:rPr>
              <a:t>Советник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988ED88-F204-4044-8BA4-0012A38B7898}"/>
              </a:ext>
            </a:extLst>
          </p:cNvPr>
          <p:cNvGrpSpPr/>
          <p:nvPr/>
        </p:nvGrpSpPr>
        <p:grpSpPr>
          <a:xfrm rot="3040845">
            <a:off x="11143202" y="6079590"/>
            <a:ext cx="579882" cy="678367"/>
            <a:chOff x="11114087" y="2241550"/>
            <a:chExt cx="1905000" cy="2354263"/>
          </a:xfrm>
          <a:solidFill>
            <a:schemeClr val="bg1">
              <a:lumMod val="85000"/>
            </a:schemeClr>
          </a:solidFill>
        </p:grpSpPr>
        <p:sp>
          <p:nvSpPr>
            <p:cNvPr id="21" name="Полилиния 5">
              <a:extLst>
                <a:ext uri="{FF2B5EF4-FFF2-40B4-BE49-F238E27FC236}">
                  <a16:creationId xmlns:a16="http://schemas.microsoft.com/office/drawing/2014/main" xmlns="" id="{0159A4F5-5957-40EA-A896-87833E54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5568D764-A0BD-4EF4-B820-0D114ABBC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83C2C946-01D5-4DA3-9B6A-22F54234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" name="Объект 6">
            <a:extLst>
              <a:ext uri="{FF2B5EF4-FFF2-40B4-BE49-F238E27FC236}">
                <a16:creationId xmlns:a16="http://schemas.microsoft.com/office/drawing/2014/main" xmlns="" id="{203F1F16-43FB-39B2-2A8C-F278DB760A00}"/>
              </a:ext>
            </a:extLst>
          </p:cNvPr>
          <p:cNvSpPr txBox="1">
            <a:spLocks/>
          </p:cNvSpPr>
          <p:nvPr/>
        </p:nvSpPr>
        <p:spPr>
          <a:xfrm>
            <a:off x="4409292" y="3565058"/>
            <a:ext cx="3373416" cy="88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endParaRPr lang="ru-RU" sz="2400" b="1" dirty="0"/>
          </a:p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D1D51"/>
                </a:solidFill>
              </a:rPr>
              <a:t>ЮРИСКОНСУЛЬТ-</a:t>
            </a:r>
          </a:p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D1D51"/>
                </a:solidFill>
              </a:rPr>
              <a:t>СОВЕТНИК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EC05075-992F-7563-D9AB-4E6C78AF5511}"/>
              </a:ext>
            </a:extLst>
          </p:cNvPr>
          <p:cNvCxnSpPr/>
          <p:nvPr/>
        </p:nvCxnSpPr>
        <p:spPr>
          <a:xfrm>
            <a:off x="3792075" y="2010407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42B238-1D7D-D5F0-A451-C75E89F88A70}"/>
              </a:ext>
            </a:extLst>
          </p:cNvPr>
          <p:cNvCxnSpPr>
            <a:cxnSpLocks/>
          </p:cNvCxnSpPr>
          <p:nvPr/>
        </p:nvCxnSpPr>
        <p:spPr>
          <a:xfrm>
            <a:off x="4688464" y="4546083"/>
            <a:ext cx="2815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0062A28-DD88-020E-1063-818616987313}"/>
              </a:ext>
            </a:extLst>
          </p:cNvPr>
          <p:cNvCxnSpPr>
            <a:cxnSpLocks/>
          </p:cNvCxnSpPr>
          <p:nvPr/>
        </p:nvCxnSpPr>
        <p:spPr>
          <a:xfrm>
            <a:off x="8695854" y="4546083"/>
            <a:ext cx="2815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4114AB8-C88A-4B51-1E0E-A76C789DF330}"/>
              </a:ext>
            </a:extLst>
          </p:cNvPr>
          <p:cNvCxnSpPr>
            <a:cxnSpLocks/>
          </p:cNvCxnSpPr>
          <p:nvPr/>
        </p:nvCxnSpPr>
        <p:spPr>
          <a:xfrm>
            <a:off x="749821" y="4546083"/>
            <a:ext cx="2815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F82D81B-55E9-F2A9-62B4-47B58A1AF51E}"/>
              </a:ext>
            </a:extLst>
          </p:cNvPr>
          <p:cNvCxnSpPr>
            <a:cxnSpLocks/>
          </p:cNvCxnSpPr>
          <p:nvPr/>
        </p:nvCxnSpPr>
        <p:spPr>
          <a:xfrm flipH="1">
            <a:off x="3210128" y="2908570"/>
            <a:ext cx="581947" cy="369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5B0B4EDA-CACA-425B-89BF-810A09C33728}"/>
              </a:ext>
            </a:extLst>
          </p:cNvPr>
          <p:cNvCxnSpPr/>
          <p:nvPr/>
        </p:nvCxnSpPr>
        <p:spPr>
          <a:xfrm>
            <a:off x="6096000" y="2908570"/>
            <a:ext cx="0" cy="369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8432DCEB-24D3-C718-CED7-7BAA9F0174FE}"/>
              </a:ext>
            </a:extLst>
          </p:cNvPr>
          <p:cNvCxnSpPr/>
          <p:nvPr/>
        </p:nvCxnSpPr>
        <p:spPr>
          <a:xfrm>
            <a:off x="8180962" y="2908570"/>
            <a:ext cx="435038" cy="3696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7">
            <a:extLst>
              <a:ext uri="{FF2B5EF4-FFF2-40B4-BE49-F238E27FC236}">
                <a16:creationId xmlns:a16="http://schemas.microsoft.com/office/drawing/2014/main" xmlns="" id="{CA209D73-CF36-31A3-BB21-F5A97816F5EB}"/>
              </a:ext>
            </a:extLst>
          </p:cNvPr>
          <p:cNvSpPr txBox="1">
            <a:spLocks/>
          </p:cNvSpPr>
          <p:nvPr/>
        </p:nvSpPr>
        <p:spPr>
          <a:xfrm>
            <a:off x="8379004" y="4821567"/>
            <a:ext cx="3445566" cy="7916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>
                <a:solidFill>
                  <a:srgbClr val="0D1D51"/>
                </a:solidFill>
              </a:rPr>
              <a:t>Советник</a:t>
            </a:r>
            <a:endParaRPr lang="ru-RU" sz="2400" dirty="0">
              <a:solidFill>
                <a:srgbClr val="0D1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885EACD-978B-4F41-99C0-AA457E39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Противодействие коррупции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8B9DC8B-F14B-40DD-9FA6-B26F2966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20</a:t>
            </a:fld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AC986-B390-48BF-9F52-3E4207C393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0343" y="4542314"/>
            <a:ext cx="9386236" cy="1965366"/>
          </a:xfrm>
        </p:spPr>
        <p:txBody>
          <a:bodyPr>
            <a:normAutofit/>
          </a:bodyPr>
          <a:lstStyle/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сотрудников аппарата о судебной практики по коррупционным преступлениям</a:t>
            </a:r>
            <a:endParaRPr lang="ru-RU" sz="2400" dirty="0">
              <a:solidFill>
                <a:srgbClr val="0D1D5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Сдача отчётов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 мерах по противодействию коррупции в Департамент территориальных органов исполнительной власти г. Москвы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xmlns="" id="{CF3D51D3-10D6-9D4F-7986-AE9B84BE8F0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71185" y="1849762"/>
            <a:ext cx="8080192" cy="409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D1D51"/>
                </a:solidFill>
              </a:rPr>
              <a:t>АНТИКОРРУПЦИОННАЯ ЭКСПЕРИЗА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0D34B02-5034-46CB-B8B4-564549CC47FE}"/>
              </a:ext>
            </a:extLst>
          </p:cNvPr>
          <p:cNvCxnSpPr>
            <a:cxnSpLocks/>
          </p:cNvCxnSpPr>
          <p:nvPr/>
        </p:nvCxnSpPr>
        <p:spPr>
          <a:xfrm>
            <a:off x="520700" y="1501670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7EE67714-DEAA-F3DB-72BA-3EFCDC8EC6F6}"/>
              </a:ext>
            </a:extLst>
          </p:cNvPr>
          <p:cNvCxnSpPr/>
          <p:nvPr/>
        </p:nvCxnSpPr>
        <p:spPr>
          <a:xfrm>
            <a:off x="2376257" y="2237173"/>
            <a:ext cx="0" cy="369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FC831B1D-F136-E10B-F342-D08304DB9CBB}"/>
              </a:ext>
            </a:extLst>
          </p:cNvPr>
          <p:cNvCxnSpPr/>
          <p:nvPr/>
        </p:nvCxnSpPr>
        <p:spPr>
          <a:xfrm>
            <a:off x="5611281" y="2303283"/>
            <a:ext cx="0" cy="369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46E860C5-59C6-1DD8-E1AB-50B2A8C76F00}"/>
              </a:ext>
            </a:extLst>
          </p:cNvPr>
          <p:cNvCxnSpPr/>
          <p:nvPr/>
        </p:nvCxnSpPr>
        <p:spPr>
          <a:xfrm>
            <a:off x="8759301" y="2303283"/>
            <a:ext cx="0" cy="369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E330360-CF54-A6A7-241E-97DBC0ABD6F2}"/>
              </a:ext>
            </a:extLst>
          </p:cNvPr>
          <p:cNvSpPr/>
          <p:nvPr/>
        </p:nvSpPr>
        <p:spPr>
          <a:xfrm>
            <a:off x="954801" y="2672934"/>
            <a:ext cx="2833006" cy="1250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ПРОЕКТЫ ПОСТАНОВЛЕНИЙ АППАРАТА </a:t>
            </a:r>
          </a:p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СОВЕТА ДЕПУТАТОВ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BE66A47-D8FB-B45B-26D7-44654B299506}"/>
              </a:ext>
            </a:extLst>
          </p:cNvPr>
          <p:cNvSpPr/>
          <p:nvPr/>
        </p:nvSpPr>
        <p:spPr>
          <a:xfrm>
            <a:off x="4276530" y="2681556"/>
            <a:ext cx="2833006" cy="1250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ПРОЕКТЫ </a:t>
            </a:r>
          </a:p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РЕШЕНИЙ  </a:t>
            </a:r>
          </a:p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СОВЕТА ДЕПУТАТОВ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67F53159-A66A-2F4B-8306-106229829E4B}"/>
              </a:ext>
            </a:extLst>
          </p:cNvPr>
          <p:cNvSpPr/>
          <p:nvPr/>
        </p:nvSpPr>
        <p:spPr>
          <a:xfrm>
            <a:off x="7598259" y="2729911"/>
            <a:ext cx="2833006" cy="1250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ПРОЕКТЫ РАСПОРЯЖЕНИЙ АППАРАТА </a:t>
            </a:r>
          </a:p>
          <a:p>
            <a:pPr algn="ctr"/>
            <a:r>
              <a:rPr lang="ru-RU" b="1" dirty="0">
                <a:solidFill>
                  <a:srgbClr val="0D1D51"/>
                </a:solidFill>
                <a:latin typeface="+mj-lt"/>
              </a:rPr>
              <a:t>СОВЕТА ДЕПУТАТОВ</a:t>
            </a:r>
          </a:p>
        </p:txBody>
      </p:sp>
      <p:pic>
        <p:nvPicPr>
          <p:cNvPr id="42" name="Рисунок 41" descr="Молоток судьи">
            <a:extLst>
              <a:ext uri="{FF2B5EF4-FFF2-40B4-BE49-F238E27FC236}">
                <a16:creationId xmlns:a16="http://schemas.microsoft.com/office/drawing/2014/main" xmlns="" id="{E5D841DA-33E5-0EFD-AE41-734FADF92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6795" y="4685209"/>
            <a:ext cx="771503" cy="771503"/>
          </a:xfrm>
          <a:prstGeom prst="rect">
            <a:avLst/>
          </a:prstGeom>
        </p:spPr>
      </p:pic>
      <p:pic>
        <p:nvPicPr>
          <p:cNvPr id="44" name="Рисунок 43" descr="Документ">
            <a:extLst>
              <a:ext uri="{FF2B5EF4-FFF2-40B4-BE49-F238E27FC236}">
                <a16:creationId xmlns:a16="http://schemas.microsoft.com/office/drawing/2014/main" xmlns="" id="{6CBD1CCA-DE98-D7E3-4A3C-10FA4FD3C6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2493" y="5813592"/>
            <a:ext cx="625805" cy="6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EDE779E-12E0-48A4-A8D4-2D4F3BE5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21</a:t>
            </a:fld>
            <a:endParaRPr lang="ru-RU" noProof="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6A9C23-A853-4B32-9A85-1FCC171D2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45" y="1937340"/>
            <a:ext cx="4096188" cy="3255701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6B1051-09F2-46FD-A373-C3B3C51A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Информирование жителей о деятельности органов местного самоуправления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133281E-665F-4BC7-BE2F-69A116F2CBBF}"/>
              </a:ext>
            </a:extLst>
          </p:cNvPr>
          <p:cNvCxnSpPr/>
          <p:nvPr/>
        </p:nvCxnSpPr>
        <p:spPr>
          <a:xfrm>
            <a:off x="640696" y="136556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1E3B91-725C-4F9F-93BE-B7A1A851D194}"/>
              </a:ext>
            </a:extLst>
          </p:cNvPr>
          <p:cNvSpPr txBox="1"/>
          <p:nvPr/>
        </p:nvSpPr>
        <p:spPr>
          <a:xfrm>
            <a:off x="8404790" y="5353721"/>
            <a:ext cx="3835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D1D5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Сообщество в </a:t>
            </a:r>
            <a:r>
              <a:rPr lang="en-US" sz="2800" b="1" dirty="0">
                <a:solidFill>
                  <a:srgbClr val="0D1D5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VK</a:t>
            </a:r>
            <a:endParaRPr lang="ru-RU" sz="2800" b="1" dirty="0">
              <a:solidFill>
                <a:srgbClr val="0D1D5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https://vk.com/mo_smedvedkovo</a:t>
            </a:r>
            <a:endParaRPr lang="ru-RU" sz="2000" b="1" dirty="0">
              <a:solidFill>
                <a:srgbClr val="0D1D5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384663-4B9B-8E02-9DF8-8F906B9D61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555" y="2223759"/>
            <a:ext cx="3016410" cy="30383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6E209F2-24E0-B175-B217-C6DD70A10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009" y="2068670"/>
            <a:ext cx="2714016" cy="3124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58D6B-1971-60FA-69AB-BABD8691D300}"/>
              </a:ext>
            </a:extLst>
          </p:cNvPr>
          <p:cNvSpPr txBox="1"/>
          <p:nvPr/>
        </p:nvSpPr>
        <p:spPr>
          <a:xfrm>
            <a:off x="515938" y="5316298"/>
            <a:ext cx="3835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Официальный сайт </a:t>
            </a:r>
            <a:r>
              <a:rPr lang="en-US" sz="2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smedvedkovo</a:t>
            </a:r>
            <a:r>
              <a:rPr lang="ru-RU" sz="2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endParaRPr lang="ru-RU" b="1" dirty="0">
              <a:solidFill>
                <a:srgbClr val="0D1D5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C3172C-6D59-F092-81CA-A7AE0F52E7EF}"/>
              </a:ext>
            </a:extLst>
          </p:cNvPr>
          <p:cNvSpPr txBox="1"/>
          <p:nvPr/>
        </p:nvSpPr>
        <p:spPr>
          <a:xfrm>
            <a:off x="4861277" y="5349601"/>
            <a:ext cx="3471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1D5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Telegram </a:t>
            </a:r>
            <a:r>
              <a:rPr lang="ru-RU" sz="2800" b="1" dirty="0">
                <a:solidFill>
                  <a:srgbClr val="0D1D5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канал</a:t>
            </a:r>
          </a:p>
          <a:p>
            <a:pPr algn="ctr"/>
            <a:r>
              <a:rPr lang="en-US" sz="20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https://t.me/mo_smedvedkovo</a:t>
            </a:r>
            <a:endParaRPr lang="ru-RU" sz="2000" b="1" dirty="0">
              <a:solidFill>
                <a:srgbClr val="0D1D5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EDE779E-12E0-48A4-A8D4-2D4F3BE5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22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6B1051-09F2-46FD-A373-C3B3C51A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Информирование жителей о деятельности органов местного самоуправления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2ADDD6C-58C0-4CA5-B103-D38F05DD1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" b="6117"/>
          <a:stretch/>
        </p:blipFill>
        <p:spPr>
          <a:xfrm>
            <a:off x="5657654" y="1166956"/>
            <a:ext cx="5853272" cy="36596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0CA9ED5-E39A-4BB1-8828-825F564D25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798" y="4885554"/>
            <a:ext cx="4477116" cy="1900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917E66-83D4-4656-9BAD-91C105C692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9" r="3785" b="5239"/>
          <a:stretch/>
        </p:blipFill>
        <p:spPr>
          <a:xfrm>
            <a:off x="515937" y="1166956"/>
            <a:ext cx="3994517" cy="43180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ED14E5-9277-4E2F-8C48-B6D3AEC523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4" t="4124"/>
          <a:stretch/>
        </p:blipFill>
        <p:spPr>
          <a:xfrm>
            <a:off x="604182" y="5485055"/>
            <a:ext cx="3906272" cy="13012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3AE241-A10A-4248-AE98-0D26EA4FDB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874" y="2585073"/>
            <a:ext cx="728416" cy="7284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5FAA569-CEA3-4A16-889B-52C21FBE26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874" y="5485055"/>
            <a:ext cx="823546" cy="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1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23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75BE8E-EA34-4150-93DB-A2E7C156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49" y="120283"/>
            <a:ext cx="11994204" cy="63193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32F15A5-7130-41A2-8967-3DEDE68619EB}"/>
              </a:ext>
            </a:extLst>
          </p:cNvPr>
          <p:cNvCxnSpPr/>
          <p:nvPr/>
        </p:nvCxnSpPr>
        <p:spPr>
          <a:xfrm>
            <a:off x="279891" y="906700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F6903F-EA31-4BCB-BC2E-D1AD85C879E9}"/>
              </a:ext>
            </a:extLst>
          </p:cNvPr>
          <p:cNvSpPr/>
          <p:nvPr/>
        </p:nvSpPr>
        <p:spPr>
          <a:xfrm>
            <a:off x="1073880" y="1160532"/>
            <a:ext cx="5488702" cy="78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ru-RU" sz="2400" b="1" noProof="0" dirty="0">
                <a:solidFill>
                  <a:srgbClr val="0D1D51"/>
                </a:solidFill>
                <a:latin typeface="+mj-lt"/>
              </a:rPr>
              <a:t>ДЕНЬ ГОРОДА</a:t>
            </a:r>
          </a:p>
          <a:p>
            <a:pPr algn="ctr" rtl="0"/>
            <a:r>
              <a:rPr lang="ru-RU" sz="2400" b="1" dirty="0">
                <a:solidFill>
                  <a:srgbClr val="0D1D51"/>
                </a:solidFill>
                <a:latin typeface="+mj-lt"/>
              </a:rPr>
              <a:t>«С ДНЕМ РОЖДЕНИЯ, СТОЛИЦА!»</a:t>
            </a:r>
            <a:endParaRPr lang="ru-RU" sz="2400" b="1" noProof="0" dirty="0">
              <a:solidFill>
                <a:srgbClr val="0D1D51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8E17DC-9776-480F-9D77-78249D80B5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28" y="3238750"/>
            <a:ext cx="2845644" cy="189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8F4E8E-419C-458F-8161-5B536DE80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784" y="1634358"/>
            <a:ext cx="3804988" cy="250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788F3AE6-4670-488B-BC1B-F148C99F01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784" y="4300736"/>
            <a:ext cx="3804988" cy="234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9022CE-9281-4371-A4E3-B8C0CA25D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23" y="2245767"/>
            <a:ext cx="6011662" cy="378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03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97AB764-8B61-40F4-9E70-18A0781C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492" y="1047777"/>
            <a:ext cx="6993501" cy="70551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Поздравление с новым годом жителей Северного Медведково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3A11B1B-19FE-4385-83CD-17B9FB3AF4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38901"/>
            <a:ext cx="390525" cy="204788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24</a:t>
            </a:fld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6AADAB6-D8F8-8550-CC5C-08E931B4B4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987" y="2409167"/>
            <a:ext cx="3900513" cy="393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4">
            <a:extLst>
              <a:ext uri="{FF2B5EF4-FFF2-40B4-BE49-F238E27FC236}">
                <a16:creationId xmlns:a16="http://schemas.microsoft.com/office/drawing/2014/main" xmlns="" id="{19319545-DCDD-4D76-3297-82D2A6E56026}"/>
              </a:ext>
            </a:extLst>
          </p:cNvPr>
          <p:cNvSpPr txBox="1">
            <a:spLocks/>
          </p:cNvSpPr>
          <p:nvPr/>
        </p:nvSpPr>
        <p:spPr>
          <a:xfrm>
            <a:off x="-192729" y="304885"/>
            <a:ext cx="11994204" cy="6319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30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8338225-D906-9B93-F63D-2D506E46BE2B}"/>
              </a:ext>
            </a:extLst>
          </p:cNvPr>
          <p:cNvCxnSpPr/>
          <p:nvPr/>
        </p:nvCxnSpPr>
        <p:spPr>
          <a:xfrm>
            <a:off x="229341" y="852710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87C15F-E464-40BA-8743-A8D11E8F8F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349" y="1770590"/>
            <a:ext cx="3534126" cy="235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0C2B3C-AE9B-4A77-A0A1-DFD4DE1B52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187" y="4374467"/>
            <a:ext cx="3534126" cy="235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B343FC-5E1C-4637-BBF8-3B9E0759C6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41" y="4374467"/>
            <a:ext cx="3534126" cy="235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BC351A2-0D81-453A-9314-82A4685424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41" y="1770590"/>
            <a:ext cx="3545183" cy="239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65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7A18C4A-9F08-4ADF-9079-526E4A640FF3}"/>
              </a:ext>
            </a:extLst>
          </p:cNvPr>
          <p:cNvGrpSpPr/>
          <p:nvPr/>
        </p:nvGrpSpPr>
        <p:grpSpPr>
          <a:xfrm rot="14082527">
            <a:off x="4735649" y="5191758"/>
            <a:ext cx="1250046" cy="1568540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0A9704D7-C58A-45BB-A15F-4B0AF37E8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5A2AE57B-9CD0-4321-8519-6F6FC1BD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7">
              <a:extLst>
                <a:ext uri="{FF2B5EF4-FFF2-40B4-BE49-F238E27FC236}">
                  <a16:creationId xmlns:a16="http://schemas.microsoft.com/office/drawing/2014/main" xmlns="" id="{F82BFF89-D68E-4B9D-BF8B-F2B20C48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75BE8E-EA34-4150-93DB-A2E7C156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2"/>
            <a:ext cx="11538410" cy="629678"/>
          </a:xfrm>
        </p:spPr>
        <p:txBody>
          <a:bodyPr/>
          <a:lstStyle/>
          <a:p>
            <a:r>
              <a:rPr lang="ru-RU" sz="30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3B79AC7-A512-49ED-97B0-343280DC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712" y="1067620"/>
            <a:ext cx="8968862" cy="721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D1D51"/>
                </a:solidFill>
              </a:rPr>
              <a:t>НОВОГОДНИЕ ТЕАТРАЛИЗОВАННЫЕ ПРЕДСТАВЛЕНИЯ ДЛЯ ДЕТЕЙ МО СЕВЕРНОЕ МЕДВЕДКОВО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25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F50743B-A3D2-4CB2-BE0B-78F51F96D22C}"/>
              </a:ext>
            </a:extLst>
          </p:cNvPr>
          <p:cNvCxnSpPr/>
          <p:nvPr/>
        </p:nvCxnSpPr>
        <p:spPr>
          <a:xfrm>
            <a:off x="515938" y="961047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5932EBD6-535A-42C6-A494-7F508C65D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575" y="2065528"/>
            <a:ext cx="3077497" cy="467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Объект 26">
            <a:extLst>
              <a:ext uri="{FF2B5EF4-FFF2-40B4-BE49-F238E27FC236}">
                <a16:creationId xmlns:a16="http://schemas.microsoft.com/office/drawing/2014/main" xmlns="" id="{CF1827CA-9A9C-4B18-B983-D56D1A8EBD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731" y="2065528"/>
            <a:ext cx="6103438" cy="465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081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7A18C4A-9F08-4ADF-9079-526E4A640FF3}"/>
              </a:ext>
            </a:extLst>
          </p:cNvPr>
          <p:cNvGrpSpPr/>
          <p:nvPr/>
        </p:nvGrpSpPr>
        <p:grpSpPr>
          <a:xfrm rot="19448054">
            <a:off x="159140" y="5171374"/>
            <a:ext cx="1455794" cy="169262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0A9704D7-C58A-45BB-A15F-4B0AF37E8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5A2AE57B-9CD0-4321-8519-6F6FC1BD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7">
              <a:extLst>
                <a:ext uri="{FF2B5EF4-FFF2-40B4-BE49-F238E27FC236}">
                  <a16:creationId xmlns:a16="http://schemas.microsoft.com/office/drawing/2014/main" xmlns="" id="{F82BFF89-D68E-4B9D-BF8B-F2B20C48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3B79AC7-A512-49ED-97B0-343280DC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80892" y="1045491"/>
            <a:ext cx="4940587" cy="4093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D1D51"/>
                </a:solidFill>
              </a:rPr>
              <a:t>«НАШ ДВОР-ДОБРЫЕ СОСЕДИ»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26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F50743B-A3D2-4CB2-BE0B-78F51F96D22C}"/>
              </a:ext>
            </a:extLst>
          </p:cNvPr>
          <p:cNvCxnSpPr/>
          <p:nvPr/>
        </p:nvCxnSpPr>
        <p:spPr>
          <a:xfrm>
            <a:off x="341185" y="866908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6FF4FC78-4410-9507-4224-385FD8B7F1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98" y="4232764"/>
            <a:ext cx="3596510" cy="231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Объект 22">
            <a:extLst>
              <a:ext uri="{FF2B5EF4-FFF2-40B4-BE49-F238E27FC236}">
                <a16:creationId xmlns:a16="http://schemas.microsoft.com/office/drawing/2014/main" xmlns="" id="{E1F88878-4AA4-E49A-1FEA-8218E03229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787" y="2430307"/>
            <a:ext cx="4380131" cy="327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16EE496A-DBD8-4B87-3B3B-68AEF033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85" y="109170"/>
            <a:ext cx="11994204" cy="63193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A82B5A-310E-4B13-92C4-A20611353F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897" y="1662957"/>
            <a:ext cx="3697833" cy="23617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3723B8-D186-43CF-8C7E-B0F0188E46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8" y="1662957"/>
            <a:ext cx="3531594" cy="2316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F662476-4A43-41E1-B4F6-02F8C70194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897" y="4232763"/>
            <a:ext cx="3697832" cy="24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94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3B79AC7-A512-49ED-97B0-343280DC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8487" y="1152698"/>
            <a:ext cx="5915025" cy="4662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D1D51"/>
                </a:solidFill>
              </a:rPr>
              <a:t>«МЫ ВСЕ РОДОМ ИЗ ДЕТСТВА!»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27</a:t>
            </a:fld>
            <a:endParaRPr lang="ru-RU" noProof="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7A18C4A-9F08-4ADF-9079-526E4A640FF3}"/>
              </a:ext>
            </a:extLst>
          </p:cNvPr>
          <p:cNvGrpSpPr/>
          <p:nvPr/>
        </p:nvGrpSpPr>
        <p:grpSpPr>
          <a:xfrm rot="18199826">
            <a:off x="111747" y="5390236"/>
            <a:ext cx="1109537" cy="1305064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0A9704D7-C58A-45BB-A15F-4B0AF37E8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5A2AE57B-9CD0-4321-8519-6F6FC1BD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7">
              <a:extLst>
                <a:ext uri="{FF2B5EF4-FFF2-40B4-BE49-F238E27FC236}">
                  <a16:creationId xmlns:a16="http://schemas.microsoft.com/office/drawing/2014/main" xmlns="" id="{F82BFF89-D68E-4B9D-BF8B-F2B20C48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CBE3672-7DAF-4491-AEAE-EF7138623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791" y="2799445"/>
            <a:ext cx="6026115" cy="3508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9E240BC-3E41-758E-CF46-8496268BE7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03" y="1808828"/>
            <a:ext cx="5080400" cy="381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83C3DB18-74FB-898B-9393-FD908FD5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50" y="131040"/>
            <a:ext cx="11994204" cy="63193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47EE279-D60C-D797-0DAA-576E8CC86CF1}"/>
              </a:ext>
            </a:extLst>
          </p:cNvPr>
          <p:cNvCxnSpPr/>
          <p:nvPr/>
        </p:nvCxnSpPr>
        <p:spPr>
          <a:xfrm>
            <a:off x="284827" y="934066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4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DAB8613-6CC9-4C01-9E05-4D64187A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20" y="231236"/>
            <a:ext cx="11312268" cy="547525"/>
          </a:xfrm>
        </p:spPr>
        <p:txBody>
          <a:bodyPr/>
          <a:lstStyle/>
          <a:p>
            <a:r>
              <a:rPr lang="ru-RU" sz="30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1F62AB8-7EE5-47AC-BD5D-3F71A03F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28</a:t>
            </a:fld>
            <a:endParaRPr lang="ru-RU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9CA45B-EDCA-AE6A-2183-82FFB5756E3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6"/>
          <a:stretch/>
        </p:blipFill>
        <p:spPr>
          <a:xfrm>
            <a:off x="3566168" y="1469897"/>
            <a:ext cx="5362575" cy="508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0266FBE-0D6C-4DB2-BF1C-C6F665ECDDE2}"/>
              </a:ext>
            </a:extLst>
          </p:cNvPr>
          <p:cNvCxnSpPr/>
          <p:nvPr/>
        </p:nvCxnSpPr>
        <p:spPr>
          <a:xfrm>
            <a:off x="512220" y="87566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27FC4A-3646-43D4-A5FA-B138D1150B90}"/>
              </a:ext>
            </a:extLst>
          </p:cNvPr>
          <p:cNvSpPr txBox="1"/>
          <p:nvPr/>
        </p:nvSpPr>
        <p:spPr>
          <a:xfrm>
            <a:off x="3219075" y="951445"/>
            <a:ext cx="6056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D1D51"/>
                </a:solidFill>
                <a:latin typeface="+mj-lt"/>
              </a:rPr>
              <a:t>ЭКСКУРСИЯ В ПАРК «ПАТРИОТ»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D70D01-9BDE-48D8-9457-F7F5A7390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2581"/>
            <a:ext cx="4008344" cy="374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B76385-076E-4578-AE85-695E639EB0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8098" y="3429000"/>
            <a:ext cx="4293902" cy="336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038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29</a:t>
            </a:fld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DB93184-D013-409D-A0BF-A36F048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426"/>
            <a:ext cx="10515600" cy="18383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 В 2023 ГОДУ В ПАМЯТЬ 80-ЛЕТИЯ РЖЕВСКОЙ БИТВЫ БЫЛА ОРГАНИЗОВАНА СЕРИЯ ВЫЕЗДНЫХ МЕРОПРИЯТИЙ К МЕМОРИАЛЬНОМУ КОМПЛЕКСУ СОВЕТСКОМУ СОЛДАТУ ДЛЯ КАДЕТСКИХ КЛАССОВ МО СЕВЕРНОЕ МЕДВДЕКОВО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AACB4C-89DD-3BE8-AFAB-84347698FA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94" y="2465849"/>
            <a:ext cx="5225985" cy="293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3A1726-013D-149D-29BD-F2C30F1D6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828" y="3082016"/>
            <a:ext cx="5566684" cy="293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69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8BDAE98-6101-45D7-AAF9-1DF3D52C3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3349" y="1638299"/>
            <a:ext cx="5346701" cy="455136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solidFill>
                  <a:srgbClr val="002060"/>
                </a:solidFill>
              </a:rPr>
              <a:t>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аспоряжается средствами местного            бюджета в соответствии с законодательством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рганизует управление муниципальной собственностью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solidFill>
                  <a:srgbClr val="002060"/>
                </a:solidFill>
              </a:rPr>
              <a:t>Участвует в работе призывной комиссии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рганизует прием граждан и рассмотрение обращений граждан в аппарате Совета депутатов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ешает иные вопросы, отнесенные к его компетенции Уставом и муниципальными правовыми актами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Georgia" panose="02040502050405020303" pitchFamily="18" charset="0"/>
              </a:rPr>
              <a:t>Полномочия руководителя аппарата сд мо </a:t>
            </a:r>
            <a:br>
              <a:rPr lang="ru-RU" sz="29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Georgia" panose="02040502050405020303" pitchFamily="18" charset="0"/>
              </a:rPr>
              <a:t>северное Медведково </a:t>
            </a:r>
            <a:endParaRPr lang="ru-RU" sz="29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EADEA37-1BC5-43E9-89AE-CE3F3FE0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49" y="1638299"/>
            <a:ext cx="5857875" cy="462756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Представляет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 Совета депутатов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отношениях с иными органами местного самоуправления, муниципальными органами, органами государственной власти Российской Федерации, органами государственной власти города Москвы, иными государственными органами, гражданами и организациями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Организует и обеспечивает исполнение полномочий аппарата Совета депутатов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решению вопросов местного значения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пределах своих полномочий организует выполнение решений Совета депутатов по вопросам местного значения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D7A75AE-2F3B-4A32-A225-9C7D90DD7165}"/>
              </a:ext>
            </a:extLst>
          </p:cNvPr>
          <p:cNvCxnSpPr/>
          <p:nvPr/>
        </p:nvCxnSpPr>
        <p:spPr>
          <a:xfrm>
            <a:off x="515938" y="128083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38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6DD088-B781-2EF0-858B-375E51B9F8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956" y="2920269"/>
            <a:ext cx="6545734" cy="350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1F62AB8-7EE5-47AC-BD5D-3F71A03F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30</a:t>
            </a:fld>
            <a:endParaRPr lang="ru-RU" noProof="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EE78279-4F74-667D-18A7-DE7C3F5180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564"/>
          <a:stretch/>
        </p:blipFill>
        <p:spPr>
          <a:xfrm>
            <a:off x="437280" y="1987500"/>
            <a:ext cx="4772349" cy="3745465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DAB8613-6CC9-4C01-9E05-4D64187A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4" y="1125035"/>
            <a:ext cx="5452243" cy="442449"/>
          </a:xfrm>
        </p:spPr>
        <p:txBody>
          <a:bodyPr/>
          <a:lstStyle/>
          <a:p>
            <a:r>
              <a:rPr lang="ru-RU" sz="2400" dirty="0">
                <a:solidFill>
                  <a:srgbClr val="0D1D51"/>
                </a:solidFill>
              </a:rPr>
              <a:t>Обществу инвалидов – 35 лет!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0266FBE-0D6C-4DB2-BF1C-C6F665ECDDE2}"/>
              </a:ext>
            </a:extLst>
          </p:cNvPr>
          <p:cNvCxnSpPr/>
          <p:nvPr/>
        </p:nvCxnSpPr>
        <p:spPr>
          <a:xfrm>
            <a:off x="580644" y="107033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4">
            <a:extLst>
              <a:ext uri="{FF2B5EF4-FFF2-40B4-BE49-F238E27FC236}">
                <a16:creationId xmlns:a16="http://schemas.microsoft.com/office/drawing/2014/main" xmlns="" id="{D3AB23A7-0554-8D37-2993-58F1683604C7}"/>
              </a:ext>
            </a:extLst>
          </p:cNvPr>
          <p:cNvSpPr txBox="1">
            <a:spLocks/>
          </p:cNvSpPr>
          <p:nvPr/>
        </p:nvSpPr>
        <p:spPr>
          <a:xfrm>
            <a:off x="437280" y="429627"/>
            <a:ext cx="11538410" cy="6296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225645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EEB73-0D8D-19F5-14BA-C1FA56151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25" y="47258"/>
            <a:ext cx="11629517" cy="924669"/>
          </a:xfrm>
        </p:spPr>
        <p:txBody>
          <a:bodyPr/>
          <a:lstStyle/>
          <a:p>
            <a:pPr algn="ctr"/>
            <a:r>
              <a:rPr lang="ru-RU" sz="1800" dirty="0"/>
              <a:t>Муниципальный Округ Северное Медведково и Всероссийское общественное движение «Волонтеры медики» организовали интеллектуальный турнир  </a:t>
            </a:r>
            <a:br>
              <a:rPr lang="ru-RU" sz="1800" dirty="0"/>
            </a:br>
            <a:r>
              <a:rPr lang="ru-RU" sz="1800" dirty="0"/>
              <a:t>«Улицы в лицах» среди медицинских классов школ Москвы </a:t>
            </a:r>
            <a:endParaRPr lang="ru-RU" sz="20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52B8284C-490A-D7A3-879F-EB3A5E8A59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" b="-327"/>
          <a:stretch/>
        </p:blipFill>
        <p:spPr>
          <a:xfrm>
            <a:off x="156057" y="1256915"/>
            <a:ext cx="4393997" cy="266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FDE5F9-2D49-6A2A-1450-8125289357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46" y="6445188"/>
            <a:ext cx="364673" cy="167642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>
                <a:solidFill>
                  <a:srgbClr val="0D1D51"/>
                </a:solidFill>
              </a:rPr>
              <a:pPr rtl="0"/>
              <a:t>31</a:t>
            </a:fld>
            <a:endParaRPr lang="ru-RU" noProof="0" dirty="0">
              <a:solidFill>
                <a:srgbClr val="0D1D51"/>
              </a:solidFill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DF1B9480-3B3E-9ED7-3566-C620512392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425" y="1210497"/>
            <a:ext cx="4806017" cy="284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26A50D2-02FD-5C46-2F01-55EB139CC979}"/>
              </a:ext>
            </a:extLst>
          </p:cNvPr>
          <p:cNvCxnSpPr/>
          <p:nvPr/>
        </p:nvCxnSpPr>
        <p:spPr>
          <a:xfrm>
            <a:off x="3479954" y="1046051"/>
            <a:ext cx="4690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4D207A-DE25-478B-8913-382CB7B42A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559" y="2845800"/>
            <a:ext cx="3371389" cy="327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CD4E6B-9CFB-FADF-CD61-253F37B112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1" y="3790823"/>
            <a:ext cx="3521305" cy="252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E18356E-4C72-3B92-473D-92C357B14F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483" y="3839411"/>
            <a:ext cx="3839000" cy="2431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2759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812" y="728545"/>
            <a:ext cx="5305661" cy="5305661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526" y="291360"/>
            <a:ext cx="5711661" cy="1682010"/>
          </a:xfrm>
        </p:spPr>
        <p:txBody>
          <a:bodyPr rtlCol="0"/>
          <a:lstStyle/>
          <a:p>
            <a:pPr rtl="0"/>
            <a:r>
              <a:rPr lang="ru-RU" sz="3400" dirty="0">
                <a:solidFill>
                  <a:srgbClr val="002060"/>
                </a:solidFill>
              </a:rPr>
              <a:t>ХОЧУ ПОБЛАГОДАРИТЬ ЗА СОВМЕСТНУЮ РАБОТУ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70CE3-83CA-402F-8B7E-E88CA52FC39A}"/>
              </a:ext>
            </a:extLst>
          </p:cNvPr>
          <p:cNvSpPr txBox="1"/>
          <p:nvPr/>
        </p:nvSpPr>
        <p:spPr>
          <a:xfrm>
            <a:off x="6175529" y="2497176"/>
            <a:ext cx="6167336" cy="401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1D51"/>
                </a:solidFill>
                <a:latin typeface="+mj-lt"/>
              </a:rPr>
              <a:t>Депутатов Совета депутатов</a:t>
            </a:r>
          </a:p>
          <a:p>
            <a:endParaRPr lang="ru-RU" sz="2400" dirty="0">
              <a:solidFill>
                <a:srgbClr val="0D1D51"/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Главу управы, заместителей главы управы, сотрудников управы</a:t>
            </a:r>
          </a:p>
          <a:p>
            <a:endParaRPr lang="ru-RU" sz="2400" kern="1200" dirty="0">
              <a:solidFill>
                <a:srgbClr val="0D1D5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1D5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се службы района: </a:t>
            </a:r>
          </a:p>
          <a:p>
            <a:pPr>
              <a:lnSpc>
                <a:spcPct val="107000"/>
              </a:lnSpc>
            </a:pP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ГБУ «Жилищник», ОСЗН, ТЦСО, </a:t>
            </a:r>
          </a:p>
          <a:p>
            <a:pPr>
              <a:lnSpc>
                <a:spcPct val="107000"/>
              </a:lnSpc>
            </a:pP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МФЦ, поликлиники, школы, ОВД</a:t>
            </a:r>
          </a:p>
          <a:p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1D5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аселение нашего района</a:t>
            </a:r>
            <a:endParaRPr lang="ru-RU" sz="2400" dirty="0">
              <a:solidFill>
                <a:srgbClr val="0D1D5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Знак одобрения">
            <a:extLst>
              <a:ext uri="{FF2B5EF4-FFF2-40B4-BE49-F238E27FC236}">
                <a16:creationId xmlns:a16="http://schemas.microsoft.com/office/drawing/2014/main" xmlns="" id="{0C0644A2-807A-4D61-832F-C8CDBF54D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39471" y="1895583"/>
            <a:ext cx="601593" cy="60159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2546BB-9A65-4C47-87BC-F994F16D7210}"/>
              </a:ext>
            </a:extLst>
          </p:cNvPr>
          <p:cNvCxnSpPr/>
          <p:nvPr/>
        </p:nvCxnSpPr>
        <p:spPr>
          <a:xfrm>
            <a:off x="6439471" y="1895583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3200" dirty="0"/>
              <a:t>Решение служебных, организационных, общественных вопросов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sz="1600" dirty="0"/>
              <a:t>Заседания координационного совета, префектуры и органов местного самоуправления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/>
              <a:t>еженедельные  оперативные совещания главы управы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/>
              <a:t>совещания, конференции и другие общегородские мероприятия</a:t>
            </a:r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80E6A3-45EA-9AAA-F49B-640439CE04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52" y="319596"/>
            <a:ext cx="5305661" cy="43258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A5C1A3-7FCE-84F3-55A6-62706D944D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33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319" y="3671614"/>
            <a:ext cx="4734614" cy="2902533"/>
          </a:xfrm>
          <a:prstGeom prst="rect">
            <a:avLst/>
          </a:prstGeom>
          <a:solidFill>
            <a:schemeClr val="bg2"/>
          </a:solidFill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B357D01-6B68-4E6A-83F2-95D3C4B3ED6D}"/>
              </a:ext>
            </a:extLst>
          </p:cNvPr>
          <p:cNvSpPr/>
          <p:nvPr/>
        </p:nvSpPr>
        <p:spPr>
          <a:xfrm>
            <a:off x="451399" y="606392"/>
            <a:ext cx="5066288" cy="109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76" y="473390"/>
            <a:ext cx="4937211" cy="1022451"/>
          </a:xfrm>
        </p:spPr>
        <p:txBody>
          <a:bodyPr rtlCol="0"/>
          <a:lstStyle/>
          <a:p>
            <a:pPr rt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приём населения</a:t>
            </a:r>
            <a:br>
              <a:rPr lang="ru-RU" dirty="0"/>
            </a:br>
            <a:r>
              <a:rPr lang="ru-RU" sz="2400" dirty="0"/>
              <a:t>каждый понедельник </a:t>
            </a:r>
            <a:br>
              <a:rPr lang="ru-RU" sz="2400" dirty="0"/>
            </a:br>
            <a:r>
              <a:rPr lang="ru-RU" sz="2400" dirty="0"/>
              <a:t>с 16.00 до 18.00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100759"/>
            <a:ext cx="4633578" cy="407866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600" b="1" u="sng" dirty="0">
                <a:solidFill>
                  <a:srgbClr val="0D1D51"/>
                </a:solidFill>
              </a:rPr>
              <a:t>НАИБОЛЕЕ АКТУАЛЬНЫЕ ВОПРОСЫ</a:t>
            </a:r>
          </a:p>
          <a:p>
            <a:pPr marL="0" indent="0" rtl="0">
              <a:buNone/>
            </a:pPr>
            <a:endParaRPr lang="ru-RU" sz="1600" b="1" u="sng" dirty="0">
              <a:solidFill>
                <a:srgbClr val="0D1D51"/>
              </a:solidFill>
            </a:endParaRP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ПРИЗЫВ НА ВОЕННУЮ СЛУЖБУ И МОБИЛИЗАЦИЯ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ПОСТУПЛЕНИЕ НА ВОЕННУЮ СЛУЖБУ ПО КОНТРАКТУ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УЧАСТИЕ В  МЕСТНЫХ ПРАЗДНИЧНЫХ МЕРОПРИЯТИЙ 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БЛАГОУСТРОЙСТВО ДВОРОВЫХ ТЕРРИТОРИЙ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ТЕКУЩИЙ РЕМОНТ И СОДЕРЖАНИЕ МНОГОКВАРТИРНЫХ ДОМОВ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ОРГАНИЗАЦИЯ ДВИЖЕНИЯ ОБЩЕСТВЕННОГО ТРАНСПОРТА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ОРГАНИЗАЦИЯ ДОРОЖНОГО ДВИЖЕНИЯ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D1D51"/>
                </a:solidFill>
              </a:rPr>
              <a:t>ФУНКЦИОНИРОВАНИЕ ШЛАГБАУМОВ НА ПРИДОМОВЫХ ТЕРРИТОРРИЯХ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endParaRPr lang="ru-RU" sz="1400" dirty="0">
              <a:solidFill>
                <a:srgbClr val="0D1D5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355F82B-C64C-C44E-F91E-5D31F023F6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579" y="960201"/>
            <a:ext cx="4884848" cy="4884848"/>
          </a:xfrm>
        </p:spPr>
      </p:pic>
      <p:pic>
        <p:nvPicPr>
          <p:cNvPr id="5" name="Рисунок 4" descr="Электронная почта">
            <a:extLst>
              <a:ext uri="{FF2B5EF4-FFF2-40B4-BE49-F238E27FC236}">
                <a16:creationId xmlns:a16="http://schemas.microsoft.com/office/drawing/2014/main" xmlns="" id="{BDE8E5F7-AA5D-FA11-D99D-6D93CEE417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0332" y="6126813"/>
            <a:ext cx="397090" cy="397090"/>
          </a:xfrm>
          <a:prstGeom prst="rect">
            <a:avLst/>
          </a:prstGeom>
        </p:spPr>
      </p:pic>
      <p:sp>
        <p:nvSpPr>
          <p:cNvPr id="7" name="Подзаголовок 9">
            <a:extLst>
              <a:ext uri="{FF2B5EF4-FFF2-40B4-BE49-F238E27FC236}">
                <a16:creationId xmlns:a16="http://schemas.microsoft.com/office/drawing/2014/main" xmlns="" id="{9BAA7246-0D2F-5951-43FF-26A677A122D3}"/>
              </a:ext>
            </a:extLst>
          </p:cNvPr>
          <p:cNvSpPr txBox="1">
            <a:spLocks/>
          </p:cNvSpPr>
          <p:nvPr/>
        </p:nvSpPr>
        <p:spPr>
          <a:xfrm>
            <a:off x="827422" y="6204938"/>
            <a:ext cx="3720288" cy="344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ApparatSD@smedvedkovo.ru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Телефон">
            <a:extLst>
              <a:ext uri="{FF2B5EF4-FFF2-40B4-BE49-F238E27FC236}">
                <a16:creationId xmlns:a16="http://schemas.microsoft.com/office/drawing/2014/main" xmlns="" id="{0EEDF926-97C6-0D21-F53D-9938C47921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35108" y="6204938"/>
            <a:ext cx="421559" cy="421559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88BF8A8B-CD62-0B24-D0BD-2440EEC8A756}"/>
              </a:ext>
            </a:extLst>
          </p:cNvPr>
          <p:cNvSpPr txBox="1">
            <a:spLocks/>
          </p:cNvSpPr>
          <p:nvPr/>
        </p:nvSpPr>
        <p:spPr>
          <a:xfrm>
            <a:off x="5256667" y="6251608"/>
            <a:ext cx="2387625" cy="4215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8(499)479-01-49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2978222"/>
            <a:ext cx="5046099" cy="2846648"/>
          </a:xfrm>
        </p:spPr>
        <p:txBody>
          <a:bodyPr rtlCol="0"/>
          <a:lstStyle/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D1D51"/>
                </a:solidFill>
              </a:rPr>
              <a:t>25 </a:t>
            </a:r>
            <a:r>
              <a:rPr lang="ru-RU" sz="2400" dirty="0">
                <a:solidFill>
                  <a:srgbClr val="0D1D51"/>
                </a:solidFill>
              </a:rPr>
              <a:t>ЗАСЕДАНИЙ ПРИЗЫВНЫХ КОМИССИЙ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D1D51"/>
                </a:solidFill>
              </a:rPr>
              <a:t>ПЛАН ПРИЗЫВА ВЫПОЛНЕН НА </a:t>
            </a:r>
            <a:r>
              <a:rPr lang="ru-RU" sz="2400" b="1" dirty="0">
                <a:solidFill>
                  <a:srgbClr val="0D1D51"/>
                </a:solidFill>
              </a:rPr>
              <a:t>114%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D1D51"/>
                </a:solidFill>
              </a:rPr>
              <a:t>ДОСТАВЛЕНО </a:t>
            </a:r>
            <a:r>
              <a:rPr lang="ru-RU" sz="2400" b="1" dirty="0">
                <a:solidFill>
                  <a:srgbClr val="0D1D51"/>
                </a:solidFill>
              </a:rPr>
              <a:t>32</a:t>
            </a:r>
            <a:r>
              <a:rPr lang="ru-RU" sz="2400" dirty="0">
                <a:solidFill>
                  <a:srgbClr val="0D1D51"/>
                </a:solidFill>
              </a:rPr>
              <a:t> УКЛОНИСТА ОТ СЛУЖБЫ В АРМИИ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327918" y="4963450"/>
            <a:ext cx="4713286" cy="495389"/>
          </a:xfrm>
        </p:spPr>
        <p:txBody>
          <a:bodyPr rtlCol="0"/>
          <a:lstStyle/>
          <a:p>
            <a:pPr rtl="0"/>
            <a:r>
              <a:rPr lang="ru-RU" dirty="0"/>
              <a:t>Осенняя: с 1 ноября по 31 декабря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7259" y="1903728"/>
            <a:ext cx="4427677" cy="495389"/>
          </a:xfrm>
        </p:spPr>
        <p:txBody>
          <a:bodyPr rtlCol="0"/>
          <a:lstStyle/>
          <a:p>
            <a:pPr rtl="0"/>
            <a:r>
              <a:rPr lang="ru-RU" dirty="0"/>
              <a:t>Весенняя: с 1 апреля по 15 июля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rgbClr val="0D1D51"/>
                </a:solidFill>
              </a:rPr>
              <a:t>2 призывные кампании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CE4A56-70C5-43EC-9E42-B76EA9D07E9E}"/>
              </a:ext>
            </a:extLst>
          </p:cNvPr>
          <p:cNvSpPr txBox="1"/>
          <p:nvPr/>
        </p:nvSpPr>
        <p:spPr>
          <a:xfrm>
            <a:off x="11666538" y="6421997"/>
            <a:ext cx="211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77BD145-0412-F8A3-E346-21C76426697C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124" y="675839"/>
            <a:ext cx="5034626" cy="371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A36C41E-8D67-46A2-A231-3DFC981B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61" y="377434"/>
            <a:ext cx="4541837" cy="1059264"/>
          </a:xfrm>
        </p:spPr>
        <p:txBody>
          <a:bodyPr/>
          <a:lstStyle/>
          <a:p>
            <a:r>
              <a:rPr lang="ru-RU" dirty="0"/>
              <a:t>РАБОТА С</a:t>
            </a:r>
            <a:r>
              <a:rPr lang="ru-RU" noProof="0" dirty="0"/>
              <a:t> СОВЕТОМ ДЕПУТАТОВ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32BC84-C597-4BCD-9A81-4CDCA949E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721" y="1885577"/>
            <a:ext cx="5503146" cy="314362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</a:rPr>
              <a:t>УЧАСТИЕ В ОРГАНИЗАЦИИ ПОДГОТОВКИ И ПРОВЕДЕНИЯ ЗАСЕДАНИЙ, КОМИССИЙ, РАБОЧИХ ГРУПП СОВЕТА ДЕПУТАТОВ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</a:rPr>
              <a:t>ПОДГОТОВКА И ЮРИДИЧЕСКАЯ ЭКСПЕРТИЗА РЕШЕНИЙ СОВЕТА ДЕПУТАТОВ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</a:rPr>
              <a:t>ОБЕСПЕЧЕНИЕ КОНТРОЛЯ ЗА ИСПОЛНЕНИЕМ РЕШЕНИЙ СОВЕТА ДЕПУТАТОВ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A7649C0-3D12-4A25-96F7-4F54A6DA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662" y="6438900"/>
            <a:ext cx="247413" cy="190500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1F43D4A-8E1F-4E34-BA88-63EC91C24408}"/>
              </a:ext>
            </a:extLst>
          </p:cNvPr>
          <p:cNvCxnSpPr/>
          <p:nvPr/>
        </p:nvCxnSpPr>
        <p:spPr>
          <a:xfrm>
            <a:off x="375479" y="1469124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0934FE5-156F-4A67-918B-157335B979E0}"/>
              </a:ext>
            </a:extLst>
          </p:cNvPr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D3F051E5-1641-4CE3-B3CB-EE369D10887C}"/>
              </a:ext>
            </a:extLst>
          </p:cNvPr>
          <p:cNvSpPr txBox="1">
            <a:spLocks/>
          </p:cNvSpPr>
          <p:nvPr/>
        </p:nvSpPr>
        <p:spPr>
          <a:xfrm>
            <a:off x="11363696" y="6455739"/>
            <a:ext cx="29446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x-none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06D089-91C5-4F66-99D7-2FC51CE7FC42}"/>
              </a:ext>
            </a:extLst>
          </p:cNvPr>
          <p:cNvSpPr txBox="1"/>
          <p:nvPr/>
        </p:nvSpPr>
        <p:spPr>
          <a:xfrm>
            <a:off x="443573" y="5445652"/>
            <a:ext cx="421028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D1D51"/>
                </a:solidFill>
                <a:latin typeface="+mj-lt"/>
              </a:rPr>
              <a:t>ПРОВЕДЕНО 13 ЗАСЕДАНИЙ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306BB1-2DF1-77F9-E7B9-AEDBC9EA57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2279" y="1077910"/>
            <a:ext cx="6096000" cy="472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8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4F80446-ABB6-433D-9863-2371199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5611C19-89B5-4D40-B4BF-E59C2F2EA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8" y="2051958"/>
            <a:ext cx="10041226" cy="35563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3200" dirty="0">
                <a:solidFill>
                  <a:srgbClr val="0D1D51"/>
                </a:solidFill>
              </a:rPr>
              <a:t>«КОРОБКА ХРАБРОСТИ»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900" dirty="0">
                <a:solidFill>
                  <a:srgbClr val="0D1D51"/>
                </a:solidFill>
              </a:rPr>
              <a:t>ПОМОЩЬ ДЛЯ МОБЛИЗОВАННЫХ ОТ РАЙОНА СЕВЕРНОЕ МЕДВЕДКОВО ПРИ АНО «СОЛИДАРНОСТЬ»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D1D51"/>
                </a:solidFill>
              </a:rPr>
              <a:t>СБОР ГУМАНИТАРНОЙ ПОМОЩИ ДЛЯ ЖИТЕЛЕЙ ЛУГАНСКОЙ И ДОНЕЦКОЙ РЕСПУБЛИК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0D1D51"/>
                </a:solidFill>
              </a:rPr>
              <a:t>ПОЕЗДКА В ЛУГАНСКУЮ НАРОДНУЮ РЕСПУБЛИКУ ПРИ ПОДДЕРЖКЕ АНО «СОЛИДАРНОСТЬ»</a:t>
            </a:r>
            <a:endParaRPr lang="ru-RU" dirty="0">
              <a:solidFill>
                <a:srgbClr val="0D1D51"/>
              </a:solidFill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rgbClr val="0D1D51"/>
              </a:solidFill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rgbClr val="0D1D5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F4046B6-03B9-4A26-9969-A94D5D7D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6" y="823912"/>
            <a:ext cx="11150600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АППАРАТ СОВЕТА ДЕПУТАТОВ АКТИВНО участвует ВО всех событиях, происходящих в районе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1295939-ED91-4D56-A284-F5AF6B1B50CB}"/>
              </a:ext>
            </a:extLst>
          </p:cNvPr>
          <p:cNvCxnSpPr/>
          <p:nvPr/>
        </p:nvCxnSpPr>
        <p:spPr>
          <a:xfrm>
            <a:off x="793306" y="18241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5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2E646A1-574F-4AF8-83F7-D7DEF946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9BAD8C8-BAE4-4AAA-BE63-EF407DF1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51" y="253841"/>
            <a:ext cx="7110760" cy="708173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«КОРОБКА ХРАБРОСТИ»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5689792-DB24-4B22-9341-43B0A4EFA29E}"/>
              </a:ext>
            </a:extLst>
          </p:cNvPr>
          <p:cNvCxnSpPr/>
          <p:nvPr/>
        </p:nvCxnSpPr>
        <p:spPr>
          <a:xfrm>
            <a:off x="379751" y="1047571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D24DFF9-A757-7807-153A-805300678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141" y="1434024"/>
            <a:ext cx="6499220" cy="487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221293-EB07-4929-8224-EA6C965A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31" y="214894"/>
            <a:ext cx="816529" cy="10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78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purl.org/dc/terms/"/>
    <ds:schemaRef ds:uri="http://purl.org/dc/dcmitype/"/>
    <ds:schemaRef ds:uri="http://www.w3.org/XML/1998/namespace"/>
    <ds:schemaRef ds:uri="71af3243-3dd4-4a8d-8c0d-dd76da1f02a5"/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сферами</Template>
  <TotalTime>4993</TotalTime>
  <Words>802</Words>
  <Application>Microsoft Office PowerPoint</Application>
  <PresentationFormat>Произвольный</PresentationFormat>
  <Paragraphs>193</Paragraphs>
  <Slides>32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СТРУКТУРА АППАРАТА СОВЕТА ДЕПУТАТОВ МУНИЦИПАЛЬНОГО ОКРУГА  СЕВЕРНОЕ МЕДВЕДКОВО</vt:lpstr>
      <vt:lpstr> Полномочия руководителя аппарата сд мо  северное Медведково </vt:lpstr>
      <vt:lpstr>Решение служебных, организационных, общественных вопросов</vt:lpstr>
      <vt:lpstr> приём населения каждый понедельник  с 16.00 до 18.00</vt:lpstr>
      <vt:lpstr>2 призывные кампании</vt:lpstr>
      <vt:lpstr>РАБОТА С СОВЕТОМ ДЕПУТАТОВ</vt:lpstr>
      <vt:lpstr>АППАРАТ СОВЕТА ДЕПУТАТОВ АКТИВНО участвует ВО всех событиях, происходящих в районе</vt:lpstr>
      <vt:lpstr>«КОРОБКА ХРАБРОСТИ»</vt:lpstr>
      <vt:lpstr>«ПОМОЩЬ ДЛЯ МОБЛИЗОВАННЫХ ОТ РАЙОНА СЕВЕРНОЕ МЕДВЕДКОВО ПРИ АНО «СОЛИДАРНОСТЬ»</vt:lpstr>
      <vt:lpstr>         СБОР ГУМАНИТАРНОЙ ПОМОЩИ ДЛЯ ЖИТЕЛЕЙ ЛУГАНСКОЙ И ДОНЕЦКОЙ РЕСПУБЛИК </vt:lpstr>
      <vt:lpstr>Поездка в луганскую народную республику руководителя аппарата совета депутатов МО СЕВЕРНОЕ МЕДВЕДКОВО Вострикова А.А.  совместно с  АНО «СОЛИДАРНОСТЬ»</vt:lpstr>
      <vt:lpstr>Поездка в луганскую народную республику руководителя аппарата совета депутатов МО СЕВЕРНОЕ МЕДВЕДКОВО Вострикова А.А.  ПРИ поддержке АНО «СОЛИДАРНОСТЬ»</vt:lpstr>
      <vt:lpstr>Комиссии аппарата СОВЕТА ДЕПУТАТОВ</vt:lpstr>
      <vt:lpstr>Отдел экономики, бухгалтерского  учёта и отчётности</vt:lpstr>
      <vt:lpstr>ИСПОЛНЕНИЕ БЮДЖЕТА В 2023 ГОДУ</vt:lpstr>
      <vt:lpstr>ОРГАНИЗАЦИЯ ДЕЛОПРОИЗВОДСТВА РАБОТА С ПИСЬМАМИ И ОБРАЩЕНИЯМИ ГРАЖДАН</vt:lpstr>
      <vt:lpstr>Юрисконсульт-советник</vt:lpstr>
      <vt:lpstr>Оказание правовой помощи гражданам</vt:lpstr>
      <vt:lpstr>Противодействие коррупции</vt:lpstr>
      <vt:lpstr>Информирование жителей о деятельности органов местного самоуправления</vt:lpstr>
      <vt:lpstr>Информирование жителей о деятельности органов местного самоуправления</vt:lpstr>
      <vt:lpstr>МЕСТНЫЕ И ГОРОДСКИЕ ПРАЗДНИЧНЫЕ МЕРОПРИЯТИЯ</vt:lpstr>
      <vt:lpstr>Поздравление с новым годом жителей Северного Медведково</vt:lpstr>
      <vt:lpstr>МЕСТНЫЕ И ГОРОДСКИЕ ПРАЗДНИЧНЫЕ МЕРОПРИЯТИЯ</vt:lpstr>
      <vt:lpstr>МЕСТНЫЕ И ГОРОДСКИЕ ПРАЗДНИЧНЫЕ МЕРОПРИЯТИЯ</vt:lpstr>
      <vt:lpstr>МЕСТНЫЕ И ГОРОДСКИЕ ПРАЗДНИЧНЫЕ МЕРОПРИЯТИЯ</vt:lpstr>
      <vt:lpstr>МЕСТНЫЕ И ГОРОДСКИЕ ПРАЗДНИЧНЫЕ МЕРОПРИЯТИЯ</vt:lpstr>
      <vt:lpstr>Презентация PowerPoint</vt:lpstr>
      <vt:lpstr>Обществу инвалидов – 35 лет!</vt:lpstr>
      <vt:lpstr>Муниципальный Округ Северное Медведково и Всероссийское общественное движение «Волонтеры медики» организовали интеллектуальный турнир   «Улицы в лицах» среди медицинских классов школ Москвы </vt:lpstr>
      <vt:lpstr>ХОЧУ ПОБЛАГОДАРИТЬ ЗА СОВМЕСТНУЮ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User</dc:creator>
  <cp:lastModifiedBy>Таня</cp:lastModifiedBy>
  <cp:revision>136</cp:revision>
  <cp:lastPrinted>2024-01-22T11:36:33Z</cp:lastPrinted>
  <dcterms:created xsi:type="dcterms:W3CDTF">2022-01-31T12:19:10Z</dcterms:created>
  <dcterms:modified xsi:type="dcterms:W3CDTF">2024-01-26T09:27:58Z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