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68" r:id="rId5"/>
    <p:sldId id="271" r:id="rId6"/>
    <p:sldId id="257" r:id="rId7"/>
    <p:sldId id="258" r:id="rId8"/>
    <p:sldId id="270" r:id="rId9"/>
    <p:sldId id="272" r:id="rId10"/>
    <p:sldId id="307" r:id="rId11"/>
    <p:sldId id="277" r:id="rId12"/>
    <p:sldId id="289" r:id="rId13"/>
    <p:sldId id="306" r:id="rId14"/>
    <p:sldId id="290" r:id="rId15"/>
    <p:sldId id="291" r:id="rId16"/>
    <p:sldId id="284" r:id="rId17"/>
    <p:sldId id="285" r:id="rId18"/>
    <p:sldId id="273" r:id="rId19"/>
    <p:sldId id="288" r:id="rId20"/>
    <p:sldId id="293" r:id="rId21"/>
    <p:sldId id="310" r:id="rId22"/>
    <p:sldId id="296" r:id="rId23"/>
    <p:sldId id="309" r:id="rId24"/>
    <p:sldId id="302" r:id="rId25"/>
    <p:sldId id="311" r:id="rId26"/>
    <p:sldId id="312" r:id="rId27"/>
    <p:sldId id="299" r:id="rId28"/>
    <p:sldId id="301" r:id="rId29"/>
    <p:sldId id="308" r:id="rId30"/>
    <p:sldId id="303" r:id="rId31"/>
    <p:sldId id="304" r:id="rId32"/>
    <p:sldId id="305" r:id="rId33"/>
    <p:sldId id="275" r:id="rId34"/>
  </p:sldIdLst>
  <p:sldSz cx="12192000" cy="6858000"/>
  <p:notesSz cx="6858000" cy="9144000"/>
  <p:defaultTextStyle>
    <a:defPPr rtl="0"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D51"/>
    <a:srgbClr val="2C567A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87967" autoAdjust="0"/>
  </p:normalViewPr>
  <p:slideViewPr>
    <p:cSldViewPr snapToGrid="0" showGuides="1">
      <p:cViewPr varScale="1">
        <p:scale>
          <a:sx n="99" d="100"/>
          <a:sy n="99" d="100"/>
        </p:scale>
        <p:origin x="10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77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002030190768914E-2"/>
          <c:y val="7.4692648266743239E-2"/>
          <c:w val="0.89430334714454618"/>
          <c:h val="0.791702206408344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УТВЕРЖДЕНО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4344082417036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D8A-480A-B5C8-DCCD64DFE5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7" b="0" i="0" u="none" strike="noStrike" kern="1200" baseline="0" noProof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2"/>
                <c:pt idx="0">
                  <c:v>ДОХОДЫ БЮДЖЕТА
 121,9%</c:v>
                </c:pt>
                <c:pt idx="1">
                  <c:v>РАСХОДЫ БЮДЖЕТА 
99,7%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44432900</c:v>
                </c:pt>
                <c:pt idx="1">
                  <c:v>47165800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0A-4379-94CC-B49DB6ADE8B6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ИСПОЛНЕНО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738709271916571E-2"/>
                  <c:y val="-7.70997385286820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D8A-480A-B5C8-DCCD64DFE54F}"/>
                </c:ext>
              </c:extLst>
            </c:dLbl>
            <c:dLbl>
              <c:idx val="1"/>
              <c:layout>
                <c:manualLayout>
                  <c:x val="1.4347311332342476E-2"/>
                  <c:y val="-4.711596259101859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8A-480A-B5C8-DCCD64DFE5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7" b="0" i="0" u="none" strike="noStrike" kern="1200" baseline="0" noProof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2"/>
                <c:pt idx="0">
                  <c:v>ДОХОДЫ БЮДЖЕТА
 121,9%</c:v>
                </c:pt>
                <c:pt idx="1">
                  <c:v>РАСХОДЫ БЮДЖЕТА 
99,7%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54165072.710000001</c:v>
                </c:pt>
                <c:pt idx="1">
                  <c:v>47010817.840000004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0A-4379-94CC-B49DB6ADE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2082126640"/>
        <c:axId val="2082194464"/>
      </c:barChart>
      <c:catAx>
        <c:axId val="208212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lang="ru-RU" sz="1197" b="0" i="0" u="none" strike="noStrike" kern="12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82194464"/>
        <c:crosses val="autoZero"/>
        <c:auto val="1"/>
        <c:lblAlgn val="ctr"/>
        <c:lblOffset val="300"/>
        <c:tickLblSkip val="1"/>
        <c:tickMarkSkip val="10"/>
        <c:noMultiLvlLbl val="0"/>
      </c:catAx>
      <c:valAx>
        <c:axId val="20821944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08212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085370713163043"/>
          <c:y val="0.88621576068403052"/>
          <c:w val="0.39450155982079105"/>
          <c:h val="7.56061285271270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7" b="0" i="0" u="none" strike="noStrike" kern="120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ru-RU" noProof="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002030190768914E-2"/>
          <c:y val="7.4692648266743239E-2"/>
          <c:w val="0.89430334714454618"/>
          <c:h val="0.791702206408344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Утверждено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8"/>
                <c:pt idx="0">
                  <c:v>Полномочия
главы</c:v>
                </c:pt>
                <c:pt idx="1">
                  <c:v>Полномочия 
аппарата</c:v>
                </c:pt>
                <c:pt idx="2">
                  <c:v>Полномочия
депутатов</c:v>
                </c:pt>
                <c:pt idx="3">
                  <c:v>Совет муниципальных
образований</c:v>
                </c:pt>
                <c:pt idx="4">
                  <c:v>Праздничные
мероприятия</c:v>
                </c:pt>
                <c:pt idx="5">
                  <c:v>Пенсионное обеспечение</c:v>
                </c:pt>
                <c:pt idx="6">
                  <c:v>Информирование
населения</c:v>
                </c:pt>
                <c:pt idx="7">
                  <c:v>Выборы 2022</c:v>
                </c:pt>
              </c:strCache>
            </c:strRef>
          </c:cat>
          <c:val>
            <c:numRef>
              <c:f>Sheet1!$B$2:$B$10</c:f>
              <c:numCache>
                <c:formatCode>#,##0</c:formatCode>
                <c:ptCount val="9"/>
                <c:pt idx="0">
                  <c:v>4740600</c:v>
                </c:pt>
                <c:pt idx="1">
                  <c:v>18992700</c:v>
                </c:pt>
                <c:pt idx="2">
                  <c:v>2997000</c:v>
                </c:pt>
                <c:pt idx="3">
                  <c:v>159300</c:v>
                </c:pt>
                <c:pt idx="4">
                  <c:v>4725600</c:v>
                </c:pt>
                <c:pt idx="5">
                  <c:v>1313800</c:v>
                </c:pt>
                <c:pt idx="6">
                  <c:v>181600</c:v>
                </c:pt>
                <c:pt idx="7">
                  <c:v>14024500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0A-4379-94CC-B49DB6ADE8B6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Исполнено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8"/>
                <c:pt idx="0">
                  <c:v>Полномочия
главы</c:v>
                </c:pt>
                <c:pt idx="1">
                  <c:v>Полномочия 
аппарата</c:v>
                </c:pt>
                <c:pt idx="2">
                  <c:v>Полномочия
депутатов</c:v>
                </c:pt>
                <c:pt idx="3">
                  <c:v>Совет муниципальных
образований</c:v>
                </c:pt>
                <c:pt idx="4">
                  <c:v>Праздничные
мероприятия</c:v>
                </c:pt>
                <c:pt idx="5">
                  <c:v>Пенсионное обеспечение</c:v>
                </c:pt>
                <c:pt idx="6">
                  <c:v>Информирование
населения</c:v>
                </c:pt>
                <c:pt idx="7">
                  <c:v>Выборы 2022</c:v>
                </c:pt>
              </c:strCache>
            </c:strRef>
          </c:cat>
          <c:val>
            <c:numRef>
              <c:f>Sheet1!$C$2:$C$10</c:f>
              <c:numCache>
                <c:formatCode>#,##0</c:formatCode>
                <c:ptCount val="9"/>
                <c:pt idx="0">
                  <c:v>4739634.21</c:v>
                </c:pt>
                <c:pt idx="1">
                  <c:v>18857618.059999999</c:v>
                </c:pt>
                <c:pt idx="2">
                  <c:v>2997000</c:v>
                </c:pt>
                <c:pt idx="3">
                  <c:v>159300</c:v>
                </c:pt>
                <c:pt idx="4">
                  <c:v>4725592</c:v>
                </c:pt>
                <c:pt idx="5">
                  <c:v>1313726.3899999999</c:v>
                </c:pt>
                <c:pt idx="6">
                  <c:v>181600</c:v>
                </c:pt>
                <c:pt idx="7">
                  <c:v>14024500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0A-4379-94CC-B49DB6ADE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2082126640"/>
        <c:axId val="2082194464"/>
      </c:barChart>
      <c:catAx>
        <c:axId val="208212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lang="ru-RU" sz="1197" b="0" i="0" u="none" strike="noStrike" kern="12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821944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821944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0821266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lang="ru-RU" sz="1197" b="0" i="0" u="none" strike="noStrike" kern="12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50459469381801"/>
          <c:y val="7.5269904231688133E-3"/>
          <c:w val="0.22673925860596322"/>
          <c:h val="4.46606794181033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7" b="0" i="0" u="none" strike="noStrike" kern="120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ru-RU" noProof="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BF404C6-F3CC-4383-8FBC-3F7F856D112C}" type="datetime1">
              <a:rPr lang="ru-RU" smtClean="0"/>
              <a:t>15.03.2023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18A1656-FDB1-442A-B22F-67D2FDA9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7850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53AFD-DFF1-40C5-A030-1B2F2E9C0365}" type="datetime1">
              <a:rPr lang="ru-RU" smtClean="0"/>
              <a:pPr/>
              <a:t>15.03.2023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36304E-FDE3-4B4F-A3B7-EBE87F3FA5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921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122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404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795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078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156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03362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221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1971" y="639443"/>
            <a:ext cx="10025149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2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Отчет руководителя аппарата СД МО Северное Медведково о деятельности аппарат СД МО Северное Медведково в 2022 году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r>
              <a:rPr lang="ru-RU" dirty="0"/>
              <a:t>1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олилиния: Форма 20">
            <a:extLst>
              <a:ext uri="{FF2B5EF4-FFF2-40B4-BE49-F238E27FC236}">
                <a16:creationId xmlns:a16="http://schemas.microsoft.com/office/drawing/2014/main" id="{606C2D47-E699-492C-B47D-C9B22FB30020}"/>
              </a:ext>
            </a:extLst>
          </p:cNvPr>
          <p:cNvSpPr/>
          <p:nvPr userDrawn="1"/>
        </p:nvSpPr>
        <p:spPr>
          <a:xfrm>
            <a:off x="5411605" y="1847966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D4891D84-B65D-4403-9D8B-738F41346244}"/>
              </a:ext>
            </a:extLst>
          </p:cNvPr>
          <p:cNvSpPr/>
          <p:nvPr userDrawn="1"/>
        </p:nvSpPr>
        <p:spPr>
          <a:xfrm>
            <a:off x="5205559" y="178638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Полилиния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7" name="Полилиния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8" name="Полилиния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367103" y="17307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2752479" y="1766720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7607131" y="1736471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10115805" y="1699668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орма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2959339" y="1847966"/>
            <a:ext cx="1320476" cy="341633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Полилиния: Форма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7816635" y="1811281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10304120" y="1813021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559105" y="1811281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Заголовок 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 dirty="0"/>
              <a:t>Аппарат Совета депутатов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222" y="1897649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95243" y="1939384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68585" y="1897648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265302" y="1891041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B4D53838-2B97-40E1-90C7-61F9831F395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355056" y="1935886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5D5B6E-A2C1-440B-97D7-A976DE38407E}"/>
              </a:ext>
            </a:extLst>
          </p:cNvPr>
          <p:cNvSpPr txBox="1"/>
          <p:nvPr userDrawn="1"/>
        </p:nvSpPr>
        <p:spPr>
          <a:xfrm>
            <a:off x="76737" y="3877740"/>
            <a:ext cx="2310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+mj-lt"/>
              </a:rPr>
              <a:t>Востриков </a:t>
            </a:r>
          </a:p>
          <a:p>
            <a:pPr lvl="0" algn="ctr"/>
            <a:r>
              <a:rPr lang="ru-RU" sz="2000" b="1" dirty="0">
                <a:solidFill>
                  <a:srgbClr val="002060"/>
                </a:solidFill>
                <a:latin typeface="+mj-lt"/>
              </a:rPr>
              <a:t>Артем </a:t>
            </a:r>
          </a:p>
          <a:p>
            <a:pPr lvl="0" algn="ctr"/>
            <a:r>
              <a:rPr lang="ru-RU" sz="2000" b="1" dirty="0">
                <a:solidFill>
                  <a:srgbClr val="002060"/>
                </a:solidFill>
                <a:latin typeface="+mj-lt"/>
              </a:rPr>
              <a:t>Александрович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E2E2A77-D87A-4A3D-A800-AAC6A93834AB}"/>
              </a:ext>
            </a:extLst>
          </p:cNvPr>
          <p:cNvSpPr txBox="1"/>
          <p:nvPr userDrawn="1"/>
        </p:nvSpPr>
        <p:spPr>
          <a:xfrm>
            <a:off x="2335865" y="3876429"/>
            <a:ext cx="2310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0" dirty="0">
                <a:solidFill>
                  <a:srgbClr val="002060"/>
                </a:solidFill>
                <a:latin typeface="+mj-lt"/>
              </a:rPr>
              <a:t>Лисовенко Анастасия Валерьевна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B5E893D-0746-4C31-A4FF-3D8076783836}"/>
              </a:ext>
            </a:extLst>
          </p:cNvPr>
          <p:cNvSpPr txBox="1"/>
          <p:nvPr userDrawn="1"/>
        </p:nvSpPr>
        <p:spPr>
          <a:xfrm>
            <a:off x="7316765" y="3869909"/>
            <a:ext cx="2310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0" dirty="0">
                <a:solidFill>
                  <a:srgbClr val="002060"/>
                </a:solidFill>
                <a:latin typeface="+mj-lt"/>
              </a:rPr>
              <a:t>Измайлова </a:t>
            </a:r>
          </a:p>
          <a:p>
            <a:pPr lvl="0" algn="ctr"/>
            <a:r>
              <a:rPr lang="ru-RU" sz="2000" b="1" i="0" dirty="0">
                <a:solidFill>
                  <a:srgbClr val="002060"/>
                </a:solidFill>
                <a:latin typeface="+mj-lt"/>
              </a:rPr>
              <a:t>Ксения </a:t>
            </a:r>
          </a:p>
          <a:p>
            <a:pPr lvl="0" algn="ctr"/>
            <a:r>
              <a:rPr lang="ru-RU" sz="2000" b="1" i="0" dirty="0">
                <a:solidFill>
                  <a:srgbClr val="002060"/>
                </a:solidFill>
                <a:latin typeface="+mj-lt"/>
              </a:rPr>
              <a:t>Эдуардовна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B5697F0-7AB5-4695-AFC1-AE5DCEDD90C0}"/>
              </a:ext>
            </a:extLst>
          </p:cNvPr>
          <p:cNvSpPr txBox="1"/>
          <p:nvPr userDrawn="1"/>
        </p:nvSpPr>
        <p:spPr>
          <a:xfrm>
            <a:off x="9718338" y="3850104"/>
            <a:ext cx="2310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err="1">
                <a:solidFill>
                  <a:srgbClr val="002060"/>
                </a:solidFill>
                <a:latin typeface="+mj-lt"/>
              </a:rPr>
              <a:t>Болюх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  <a:p>
            <a:pPr lvl="0" algn="ctr"/>
            <a:r>
              <a:rPr lang="ru-RU" sz="2000" b="1" dirty="0">
                <a:solidFill>
                  <a:srgbClr val="002060"/>
                </a:solidFill>
                <a:latin typeface="+mj-lt"/>
              </a:rPr>
              <a:t>Антонина Сергеевна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9890470-3953-46E8-876E-396E748C30E7}"/>
              </a:ext>
            </a:extLst>
          </p:cNvPr>
          <p:cNvSpPr txBox="1"/>
          <p:nvPr userDrawn="1"/>
        </p:nvSpPr>
        <p:spPr>
          <a:xfrm>
            <a:off x="4811226" y="3886331"/>
            <a:ext cx="2310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0" dirty="0">
                <a:solidFill>
                  <a:srgbClr val="002060"/>
                </a:solidFill>
                <a:latin typeface="+mj-lt"/>
              </a:rPr>
              <a:t>Гвазава </a:t>
            </a:r>
          </a:p>
          <a:p>
            <a:pPr lvl="0" algn="ctr"/>
            <a:r>
              <a:rPr lang="ru-RU" sz="2000" b="1" i="0" dirty="0">
                <a:solidFill>
                  <a:srgbClr val="002060"/>
                </a:solidFill>
                <a:latin typeface="+mj-lt"/>
              </a:rPr>
              <a:t>Татьяна Владимировна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ED58F1-5066-4AFA-BD73-F19CDC56EC2E}"/>
              </a:ext>
            </a:extLst>
          </p:cNvPr>
          <p:cNvSpPr txBox="1"/>
          <p:nvPr userDrawn="1"/>
        </p:nvSpPr>
        <p:spPr>
          <a:xfrm>
            <a:off x="747886" y="4926796"/>
            <a:ext cx="131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i="1" dirty="0">
                <a:solidFill>
                  <a:schemeClr val="accent3"/>
                </a:solidFill>
                <a:latin typeface="+mj-lt"/>
              </a:rPr>
              <a:t>Советник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B656201-F467-4276-9367-612DBA0A4AD3}"/>
              </a:ext>
            </a:extLst>
          </p:cNvPr>
          <p:cNvSpPr txBox="1"/>
          <p:nvPr userDrawn="1"/>
        </p:nvSpPr>
        <p:spPr>
          <a:xfrm>
            <a:off x="2895243" y="4918416"/>
            <a:ext cx="131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i="1" dirty="0">
                <a:solidFill>
                  <a:schemeClr val="accent3"/>
                </a:solidFill>
                <a:latin typeface="+mj-lt"/>
              </a:rPr>
              <a:t>Советник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8CF8A31-1531-4C14-A6DB-22643043404C}"/>
              </a:ext>
            </a:extLst>
          </p:cNvPr>
          <p:cNvSpPr txBox="1"/>
          <p:nvPr userDrawn="1"/>
        </p:nvSpPr>
        <p:spPr>
          <a:xfrm>
            <a:off x="4760969" y="4918416"/>
            <a:ext cx="2618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i="1" dirty="0">
                <a:solidFill>
                  <a:schemeClr val="accent3"/>
                </a:solidFill>
                <a:latin typeface="+mj-lt"/>
              </a:rPr>
              <a:t>Главный бухгалтер-начальник отдела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95F559D-4305-42EF-8073-AFE805178D54}"/>
              </a:ext>
            </a:extLst>
          </p:cNvPr>
          <p:cNvSpPr txBox="1"/>
          <p:nvPr userDrawn="1"/>
        </p:nvSpPr>
        <p:spPr>
          <a:xfrm>
            <a:off x="7929138" y="4988479"/>
            <a:ext cx="131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i="1" dirty="0">
                <a:solidFill>
                  <a:schemeClr val="accent3"/>
                </a:solidFill>
                <a:latin typeface="+mj-lt"/>
              </a:rPr>
              <a:t>Советник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12AB9D1-1583-4B2A-8EE9-1EC4CAE8CD4D}"/>
              </a:ext>
            </a:extLst>
          </p:cNvPr>
          <p:cNvSpPr txBox="1"/>
          <p:nvPr userDrawn="1"/>
        </p:nvSpPr>
        <p:spPr>
          <a:xfrm>
            <a:off x="10131975" y="5018972"/>
            <a:ext cx="1664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i="1" dirty="0">
                <a:solidFill>
                  <a:schemeClr val="accent3"/>
                </a:solidFill>
                <a:latin typeface="+mj-lt"/>
              </a:rPr>
              <a:t>Юрисконсульт-советник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124126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dirty="0"/>
              <a:t>Образец заголовка</a:t>
            </a:r>
            <a:br>
              <a:rPr lang="ru-RU" noProof="0" dirty="0"/>
            </a:br>
            <a:endParaRPr lang="ru-RU" noProof="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EAB53AC-805E-452F-BD3B-2BDA7960B6B4}"/>
              </a:ext>
            </a:extLst>
          </p:cNvPr>
          <p:cNvGrpSpPr/>
          <p:nvPr userDrawn="1"/>
        </p:nvGrpSpPr>
        <p:grpSpPr>
          <a:xfrm rot="13057825">
            <a:off x="9846722" y="4511518"/>
            <a:ext cx="1905000" cy="2354263"/>
            <a:chOff x="11114087" y="2241550"/>
            <a:chExt cx="1905000" cy="2354263"/>
          </a:xfrm>
          <a:solidFill>
            <a:schemeClr val="bg2"/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id="{92663EC1-59B3-4586-8FD9-E8F9C2812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7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id="{4B22EB9F-25CB-4DB8-94B9-CE4E5BCB0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 7">
              <a:extLst>
                <a:ext uri="{FF2B5EF4-FFF2-40B4-BE49-F238E27FC236}">
                  <a16:creationId xmlns:a16="http://schemas.microsoft.com/office/drawing/2014/main" id="{4930E4C1-FBBE-4445-B1B4-14A95BB6C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solidFill>
                  <a:srgbClr val="0D1D51"/>
                </a:solidFill>
              </a:defRPr>
            </a:lvl1pPr>
          </a:lstStyle>
          <a:p>
            <a:pPr rtl="0"/>
            <a:r>
              <a:rPr lang="ru-RU" noProof="0" dirty="0"/>
              <a:t>ПРЕДСЕДАТЕЛЬ СОВЕТА ДЕПУТАТОВ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Образец текста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18044348-EF0E-413D-98FC-B38F71EBC1E7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37996F44-C90A-43F1-9875-CBAC76B29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8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F1FE706-20FE-48AA-9530-BD4845E621E2}"/>
              </a:ext>
            </a:extLst>
          </p:cNvPr>
          <p:cNvSpPr/>
          <p:nvPr userDrawn="1"/>
        </p:nvSpPr>
        <p:spPr>
          <a:xfrm>
            <a:off x="0" y="5258468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A6F8E3A3-8C91-4586-A09D-CA5120469D5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391433" y="551401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endParaRPr lang="ru-RU" noProof="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A771CD6-4B60-4B05-9D6D-D50BB6F360FE}"/>
              </a:ext>
            </a:extLst>
          </p:cNvPr>
          <p:cNvSpPr>
            <a:spLocks noChangeAspect="1"/>
          </p:cNvSpPr>
          <p:nvPr userDrawn="1"/>
        </p:nvSpPr>
        <p:spPr>
          <a:xfrm>
            <a:off x="5166826" y="5263044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Рисунок 11">
            <a:extLst>
              <a:ext uri="{FF2B5EF4-FFF2-40B4-BE49-F238E27FC236}">
                <a16:creationId xmlns:a16="http://schemas.microsoft.com/office/drawing/2014/main" id="{4FBC7DDE-4489-4FE0-A1C1-BB70FD8C9CB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65032" y="5461250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5" name="Полилиния 5">
            <a:extLst>
              <a:ext uri="{FF2B5EF4-FFF2-40B4-BE49-F238E27FC236}">
                <a16:creationId xmlns:a16="http://schemas.microsoft.com/office/drawing/2014/main" id="{BBD2672F-E9C4-4620-88C5-C215BCEA312B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4980691" y="4885266"/>
            <a:ext cx="1502172" cy="1757839"/>
          </a:xfrm>
          <a:custGeom>
            <a:avLst/>
            <a:gdLst>
              <a:gd name="T0" fmla="*/ 0 w 447"/>
              <a:gd name="T1" fmla="*/ 264 h 553"/>
              <a:gd name="T2" fmla="*/ 141 w 447"/>
              <a:gd name="T3" fmla="*/ 48 h 553"/>
              <a:gd name="T4" fmla="*/ 414 w 447"/>
              <a:gd name="T5" fmla="*/ 67 h 553"/>
              <a:gd name="T6" fmla="*/ 438 w 447"/>
              <a:gd name="T7" fmla="*/ 98 h 553"/>
              <a:gd name="T8" fmla="*/ 391 w 447"/>
              <a:gd name="T9" fmla="*/ 111 h 553"/>
              <a:gd name="T10" fmla="*/ 94 w 447"/>
              <a:gd name="T11" fmla="*/ 149 h 553"/>
              <a:gd name="T12" fmla="*/ 107 w 447"/>
              <a:gd name="T13" fmla="*/ 424 h 553"/>
              <a:gd name="T14" fmla="*/ 383 w 447"/>
              <a:gd name="T15" fmla="*/ 453 h 553"/>
              <a:gd name="T16" fmla="*/ 393 w 447"/>
              <a:gd name="T17" fmla="*/ 446 h 553"/>
              <a:gd name="T18" fmla="*/ 433 w 447"/>
              <a:gd name="T19" fmla="*/ 449 h 553"/>
              <a:gd name="T20" fmla="*/ 421 w 447"/>
              <a:gd name="T21" fmla="*/ 485 h 553"/>
              <a:gd name="T22" fmla="*/ 194 w 447"/>
              <a:gd name="T23" fmla="*/ 531 h 553"/>
              <a:gd name="T24" fmla="*/ 0 w 447"/>
              <a:gd name="T25" fmla="*/ 264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7" h="553">
                <a:moveTo>
                  <a:pt x="0" y="264"/>
                </a:moveTo>
                <a:cubicBezTo>
                  <a:pt x="5" y="176"/>
                  <a:pt x="49" y="96"/>
                  <a:pt x="141" y="48"/>
                </a:cubicBezTo>
                <a:cubicBezTo>
                  <a:pt x="235" y="0"/>
                  <a:pt x="327" y="9"/>
                  <a:pt x="414" y="67"/>
                </a:cubicBezTo>
                <a:cubicBezTo>
                  <a:pt x="425" y="75"/>
                  <a:pt x="439" y="82"/>
                  <a:pt x="438" y="98"/>
                </a:cubicBezTo>
                <a:cubicBezTo>
                  <a:pt x="437" y="120"/>
                  <a:pt x="413" y="127"/>
                  <a:pt x="391" y="111"/>
                </a:cubicBezTo>
                <a:cubicBezTo>
                  <a:pt x="294" y="40"/>
                  <a:pt x="166" y="56"/>
                  <a:pt x="94" y="149"/>
                </a:cubicBezTo>
                <a:cubicBezTo>
                  <a:pt x="30" y="231"/>
                  <a:pt x="36" y="349"/>
                  <a:pt x="107" y="424"/>
                </a:cubicBezTo>
                <a:cubicBezTo>
                  <a:pt x="180" y="502"/>
                  <a:pt x="296" y="514"/>
                  <a:pt x="383" y="453"/>
                </a:cubicBezTo>
                <a:cubicBezTo>
                  <a:pt x="386" y="451"/>
                  <a:pt x="390" y="449"/>
                  <a:pt x="393" y="446"/>
                </a:cubicBezTo>
                <a:cubicBezTo>
                  <a:pt x="407" y="433"/>
                  <a:pt x="420" y="433"/>
                  <a:pt x="433" y="449"/>
                </a:cubicBezTo>
                <a:cubicBezTo>
                  <a:pt x="447" y="467"/>
                  <a:pt x="433" y="477"/>
                  <a:pt x="421" y="485"/>
                </a:cubicBezTo>
                <a:cubicBezTo>
                  <a:pt x="353" y="537"/>
                  <a:pt x="277" y="553"/>
                  <a:pt x="194" y="531"/>
                </a:cubicBezTo>
                <a:cubicBezTo>
                  <a:pt x="79" y="501"/>
                  <a:pt x="1" y="397"/>
                  <a:pt x="0" y="26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6" name="Полилиния 7">
            <a:extLst>
              <a:ext uri="{FF2B5EF4-FFF2-40B4-BE49-F238E27FC236}">
                <a16:creationId xmlns:a16="http://schemas.microsoft.com/office/drawing/2014/main" id="{B2BABE68-D548-47C4-B349-04207F383CF5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5943613" y="5471384"/>
            <a:ext cx="276357" cy="602763"/>
          </a:xfrm>
          <a:custGeom>
            <a:avLst/>
            <a:gdLst>
              <a:gd name="T0" fmla="*/ 0 w 72"/>
              <a:gd name="T1" fmla="*/ 84 h 169"/>
              <a:gd name="T2" fmla="*/ 20 w 72"/>
              <a:gd name="T3" fmla="*/ 20 h 169"/>
              <a:gd name="T4" fmla="*/ 42 w 72"/>
              <a:gd name="T5" fmla="*/ 9 h 169"/>
              <a:gd name="T6" fmla="*/ 62 w 72"/>
              <a:gd name="T7" fmla="*/ 44 h 169"/>
              <a:gd name="T8" fmla="*/ 62 w 72"/>
              <a:gd name="T9" fmla="*/ 125 h 169"/>
              <a:gd name="T10" fmla="*/ 43 w 72"/>
              <a:gd name="T11" fmla="*/ 159 h 169"/>
              <a:gd name="T12" fmla="*/ 20 w 72"/>
              <a:gd name="T13" fmla="*/ 148 h 169"/>
              <a:gd name="T14" fmla="*/ 0 w 72"/>
              <a:gd name="T15" fmla="*/ 84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169">
                <a:moveTo>
                  <a:pt x="0" y="84"/>
                </a:moveTo>
                <a:cubicBezTo>
                  <a:pt x="2" y="62"/>
                  <a:pt x="6" y="39"/>
                  <a:pt x="20" y="20"/>
                </a:cubicBezTo>
                <a:cubicBezTo>
                  <a:pt x="25" y="13"/>
                  <a:pt x="31" y="0"/>
                  <a:pt x="42" y="9"/>
                </a:cubicBezTo>
                <a:cubicBezTo>
                  <a:pt x="53" y="18"/>
                  <a:pt x="72" y="25"/>
                  <a:pt x="62" y="44"/>
                </a:cubicBezTo>
                <a:cubicBezTo>
                  <a:pt x="47" y="72"/>
                  <a:pt x="47" y="97"/>
                  <a:pt x="62" y="125"/>
                </a:cubicBezTo>
                <a:cubicBezTo>
                  <a:pt x="72" y="143"/>
                  <a:pt x="53" y="151"/>
                  <a:pt x="43" y="159"/>
                </a:cubicBezTo>
                <a:cubicBezTo>
                  <a:pt x="31" y="169"/>
                  <a:pt x="25" y="156"/>
                  <a:pt x="20" y="148"/>
                </a:cubicBezTo>
                <a:cubicBezTo>
                  <a:pt x="6" y="129"/>
                  <a:pt x="2" y="107"/>
                  <a:pt x="0" y="8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045" y="859635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58844" y="5810446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 err="1"/>
              <a:t>ралоывралоывОбразец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71378" y="52241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bg1">
            <a:lumMod val="85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 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Полилиния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20" name="Полилиния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</p:grpSp>
      </p:grpSp>
      <p:sp>
        <p:nvSpPr>
          <p:cNvPr id="21" name="Текст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Полилиния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  <p:sp>
          <p:nvSpPr>
            <p:cNvPr id="25" name="Полилиния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  <p:sp>
          <p:nvSpPr>
            <p:cNvPr id="26" name="Полилиния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Объект 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Заголовок 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" noProof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Полилиния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Объект 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10041226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1" name="Заголовок 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Полилиния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810933"/>
            <a:ext cx="3960637" cy="3378730"/>
          </a:xfrm>
        </p:spPr>
        <p:txBody>
          <a:bodyPr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9" name="Объект 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84836" y="2810933"/>
            <a:ext cx="4070552" cy="3378730"/>
          </a:xfrm>
        </p:spPr>
        <p:txBody>
          <a:bodyPr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25" name="Заголовок 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6" name="Объект 5">
            <a:extLst>
              <a:ext uri="{FF2B5EF4-FFF2-40B4-BE49-F238E27FC236}">
                <a16:creationId xmlns:a16="http://schemas.microsoft.com/office/drawing/2014/main" id="{36E1E477-81C5-4095-BC2C-FAF41D475B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40329" y="1319792"/>
            <a:ext cx="4070552" cy="3378730"/>
          </a:xfrm>
        </p:spPr>
        <p:txBody>
          <a:bodyPr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Полилиния 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Заголовок 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7" name="Текст 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Объект 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064915" y="3305352"/>
            <a:ext cx="4043861" cy="2781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83224" y="3311778"/>
            <a:ext cx="3782728" cy="27752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446" y="1058779"/>
            <a:ext cx="11150600" cy="805527"/>
          </a:xfrm>
        </p:spPr>
        <p:txBody>
          <a:bodyPr lIns="0" tIns="0" rIns="0" bIns="0" rtlCol="0" anchor="b">
            <a:noAutofit/>
          </a:bodyPr>
          <a:lstStyle>
            <a:lvl1pPr algn="ctr">
              <a:defRPr sz="2800" b="1" cap="all" baseline="0">
                <a:solidFill>
                  <a:srgbClr val="0D1D51"/>
                </a:solidFill>
              </a:defRPr>
            </a:lvl1pPr>
          </a:lstStyle>
          <a:p>
            <a:pPr rtl="0"/>
            <a:r>
              <a:rPr lang="ru-RU" sz="2800" noProof="0" dirty="0"/>
              <a:t>СТРУКТУРА АППАРАТА СОВЕТА ДЕПУТАТОВ МУНИЦИПАЛЬНОГО ОКРУГА СЕВЕРНОЕ МЕДВДЕКОВО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225" y="4102861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14785" y="4126910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31225" y="3607473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endParaRPr lang="ru-RU" noProof="0" dirty="0"/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414419" y="3631522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5AA274-42D2-4041-9664-07CAC0B24EF1}"/>
              </a:ext>
            </a:extLst>
          </p:cNvPr>
          <p:cNvSpPr txBox="1"/>
          <p:nvPr userDrawn="1"/>
        </p:nvSpPr>
        <p:spPr>
          <a:xfrm>
            <a:off x="1774556" y="2264437"/>
            <a:ext cx="90338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D1D51"/>
                </a:solidFill>
                <a:latin typeface="+mj-lt"/>
              </a:rPr>
              <a:t>Руководитель аппарата СД МО Северное Медведково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ECDD047-B04B-0E6A-1D03-D2801C38E444}"/>
              </a:ext>
            </a:extLst>
          </p:cNvPr>
          <p:cNvSpPr/>
          <p:nvPr userDrawn="1"/>
        </p:nvSpPr>
        <p:spPr>
          <a:xfrm>
            <a:off x="4123347" y="3305352"/>
            <a:ext cx="3782728" cy="27752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9DE57D6-65D2-307A-3BAB-C0E7B212B2D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342472" y="4096435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BC928F46-BADD-644A-616C-297DAC9DABFF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342472" y="3601047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Овал 31">
            <a:extLst>
              <a:ext uri="{FF2B5EF4-FFF2-40B4-BE49-F238E27FC236}">
                <a16:creationId xmlns:a16="http://schemas.microsoft.com/office/drawing/2014/main" id="{96BB13CC-E801-476B-9480-8BE6C6B7EC5F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000" noProof="0" dirty="0"/>
              <a:t>3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Полилиния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4" name="Текст 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8" name="Текст 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Объект 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5" name="Заголовок 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07FFB2C-6BDA-47E1-8C8E-5C840D0E593C}"/>
              </a:ext>
            </a:extLst>
          </p:cNvPr>
          <p:cNvGrpSpPr/>
          <p:nvPr userDrawn="1"/>
        </p:nvGrpSpPr>
        <p:grpSpPr>
          <a:xfrm rot="18639307">
            <a:off x="153962" y="4981094"/>
            <a:ext cx="1621180" cy="1896987"/>
            <a:chOff x="11114087" y="2241550"/>
            <a:chExt cx="1905000" cy="2354263"/>
          </a:xfrm>
          <a:solidFill>
            <a:schemeClr val="bg1">
              <a:lumMod val="95000"/>
            </a:schemeClr>
          </a:solidFill>
        </p:grpSpPr>
        <p:sp>
          <p:nvSpPr>
            <p:cNvPr id="28" name="Полилиния 5">
              <a:extLst>
                <a:ext uri="{FF2B5EF4-FFF2-40B4-BE49-F238E27FC236}">
                  <a16:creationId xmlns:a16="http://schemas.microsoft.com/office/drawing/2014/main" id="{8B986D67-71AB-40EF-B492-AD0468FE4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7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" name="Полилиния 6">
              <a:extLst>
                <a:ext uri="{FF2B5EF4-FFF2-40B4-BE49-F238E27FC236}">
                  <a16:creationId xmlns:a16="http://schemas.microsoft.com/office/drawing/2014/main" id="{8CB5FA33-056C-4718-B436-1B6C496D8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" name="Полилиния 7">
              <a:extLst>
                <a:ext uri="{FF2B5EF4-FFF2-40B4-BE49-F238E27FC236}">
                  <a16:creationId xmlns:a16="http://schemas.microsoft.com/office/drawing/2014/main" id="{C7AC6527-43A9-491E-966E-F8FF6D8F3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292839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AE61224-6208-4388-840A-2A613B842650}"/>
              </a:ext>
            </a:extLst>
          </p:cNvPr>
          <p:cNvGrpSpPr/>
          <p:nvPr userDrawn="1"/>
        </p:nvGrpSpPr>
        <p:grpSpPr>
          <a:xfrm>
            <a:off x="-1871180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id="{9C262CDC-D38F-428C-A15E-DDD5A48CA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id="{6CA70729-6AED-407B-8058-1348C4E2E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37688" y="1338192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7745" y="390363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Образец подзаголовка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41188" y="3666315"/>
            <a:ext cx="50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C2649BBB-62EC-4EC2-A4C3-7DAF63698035}"/>
              </a:ext>
            </a:extLst>
          </p:cNvPr>
          <p:cNvSpPr/>
          <p:nvPr userDrawn="1"/>
        </p:nvSpPr>
        <p:spPr>
          <a:xfrm>
            <a:off x="11684936" y="63839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000" noProof="0" dirty="0">
                <a:solidFill>
                  <a:srgbClr val="0D1D5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7" y="2241550"/>
            <a:chExt cx="1905000" cy="2354263"/>
          </a:xfrm>
          <a:solidFill>
            <a:schemeClr val="bg2"/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7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022451"/>
          </a:xfrm>
        </p:spPr>
        <p:txBody>
          <a:bodyPr lIns="0" tIns="0" rIns="0" bIns="0" rtlCol="0">
            <a:noAutofit/>
          </a:bodyPr>
          <a:lstStyle>
            <a:lvl1pPr>
              <a:defRPr sz="2800" b="1" cap="all" baseline="0">
                <a:solidFill>
                  <a:srgbClr val="0D1D51"/>
                </a:solidFill>
              </a:defRPr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2223435"/>
            <a:ext cx="4914189" cy="3953527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Рисунок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33E8AB0-1E06-428C-BB98-072F4038689A}"/>
              </a:ext>
            </a:extLst>
          </p:cNvPr>
          <p:cNvCxnSpPr>
            <a:cxnSpLocks/>
          </p:cNvCxnSpPr>
          <p:nvPr userDrawn="1"/>
        </p:nvCxnSpPr>
        <p:spPr>
          <a:xfrm>
            <a:off x="433137" y="1787420"/>
            <a:ext cx="5091764" cy="0"/>
          </a:xfrm>
          <a:prstGeom prst="line">
            <a:avLst/>
          </a:prstGeom>
          <a:ln>
            <a:solidFill>
              <a:srgbClr val="0D1D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равн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2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666538" y="6406686"/>
            <a:ext cx="280051" cy="2568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01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02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Рисунок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Рисунок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A88B01F7-9E11-48FC-89FF-20507EA0E013}"/>
              </a:ext>
            </a:extLst>
          </p:cNvPr>
          <p:cNvGrpSpPr/>
          <p:nvPr userDrawn="1"/>
        </p:nvGrpSpPr>
        <p:grpSpPr>
          <a:xfrm rot="10800000">
            <a:off x="4971282" y="1143616"/>
            <a:ext cx="1718276" cy="1973283"/>
            <a:chOff x="11114087" y="2241550"/>
            <a:chExt cx="1905000" cy="2354263"/>
          </a:xfrm>
          <a:solidFill>
            <a:schemeClr val="bg1">
              <a:lumMod val="95000"/>
            </a:schemeClr>
          </a:solidFill>
        </p:grpSpPr>
        <p:sp>
          <p:nvSpPr>
            <p:cNvPr id="18" name="Полилиния 5">
              <a:extLst>
                <a:ext uri="{FF2B5EF4-FFF2-40B4-BE49-F238E27FC236}">
                  <a16:creationId xmlns:a16="http://schemas.microsoft.com/office/drawing/2014/main" id="{D903D19E-2C9A-40DD-8A41-047DFC816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7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 6">
              <a:extLst>
                <a:ext uri="{FF2B5EF4-FFF2-40B4-BE49-F238E27FC236}">
                  <a16:creationId xmlns:a16="http://schemas.microsoft.com/office/drawing/2014/main" id="{2ECE2B09-2AFF-443A-9323-0F351443D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" name="Полилиния 7">
              <a:extLst>
                <a:ext uri="{FF2B5EF4-FFF2-40B4-BE49-F238E27FC236}">
                  <a16:creationId xmlns:a16="http://schemas.microsoft.com/office/drawing/2014/main" id="{F23C86CB-B9C0-448D-956E-5FD931DB7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7E013DDC-AB7E-402F-B5AA-DA3503FB9AA2}"/>
              </a:ext>
            </a:extLst>
          </p:cNvPr>
          <p:cNvGrpSpPr/>
          <p:nvPr userDrawn="1"/>
        </p:nvGrpSpPr>
        <p:grpSpPr>
          <a:xfrm rot="9572704">
            <a:off x="7936970" y="-75977"/>
            <a:ext cx="4204367" cy="4770002"/>
            <a:chOff x="11114087" y="2241550"/>
            <a:chExt cx="1905000" cy="2354263"/>
          </a:xfrm>
          <a:solidFill>
            <a:schemeClr val="bg1">
              <a:lumMod val="95000"/>
            </a:schemeClr>
          </a:solidFill>
        </p:grpSpPr>
        <p:sp>
          <p:nvSpPr>
            <p:cNvPr id="30" name="Полилиния 5">
              <a:extLst>
                <a:ext uri="{FF2B5EF4-FFF2-40B4-BE49-F238E27FC236}">
                  <a16:creationId xmlns:a16="http://schemas.microsoft.com/office/drawing/2014/main" id="{538BAAC2-2BB1-4EDC-A921-A23BF3DD8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7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" name="Полилиния 6">
              <a:extLst>
                <a:ext uri="{FF2B5EF4-FFF2-40B4-BE49-F238E27FC236}">
                  <a16:creationId xmlns:a16="http://schemas.microsoft.com/office/drawing/2014/main" id="{51353CAE-0785-46C8-ABCF-4DF20D04C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1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" name="Полилиния 7">
              <a:extLst>
                <a:ext uri="{FF2B5EF4-FFF2-40B4-BE49-F238E27FC236}">
                  <a16:creationId xmlns:a16="http://schemas.microsoft.com/office/drawing/2014/main" id="{B0678C8D-D441-4E3F-8B6C-87A44B8A3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9376C52B-E15D-42AE-AD64-22E63380C774}"/>
              </a:ext>
            </a:extLst>
          </p:cNvPr>
          <p:cNvGrpSpPr/>
          <p:nvPr userDrawn="1"/>
        </p:nvGrpSpPr>
        <p:grpSpPr>
          <a:xfrm>
            <a:off x="5539317" y="4265796"/>
            <a:ext cx="1621180" cy="1896987"/>
            <a:chOff x="11114087" y="2241550"/>
            <a:chExt cx="1905000" cy="2354263"/>
          </a:xfrm>
          <a:solidFill>
            <a:schemeClr val="bg1">
              <a:lumMod val="95000"/>
            </a:schemeClr>
          </a:solidFill>
        </p:grpSpPr>
        <p:sp>
          <p:nvSpPr>
            <p:cNvPr id="34" name="Полилиния 5">
              <a:extLst>
                <a:ext uri="{FF2B5EF4-FFF2-40B4-BE49-F238E27FC236}">
                  <a16:creationId xmlns:a16="http://schemas.microsoft.com/office/drawing/2014/main" id="{92E5A205-E1CB-41BC-B295-5AF50A769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7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5" name="Полилиния 6">
              <a:extLst>
                <a:ext uri="{FF2B5EF4-FFF2-40B4-BE49-F238E27FC236}">
                  <a16:creationId xmlns:a16="http://schemas.microsoft.com/office/drawing/2014/main" id="{C541CA13-6232-4871-B971-28C3E2D88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6" name="Полилиния 7">
              <a:extLst>
                <a:ext uri="{FF2B5EF4-FFF2-40B4-BE49-F238E27FC236}">
                  <a16:creationId xmlns:a16="http://schemas.microsoft.com/office/drawing/2014/main" id="{AC30EFDC-0B27-4A95-BF15-F9DB93700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Полилиния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6" name="Заголовок 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737429" y="6393056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7429" y="6439397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Отчет о результатах деятельности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A4B3A73-9DD3-4028-87DB-C033F5E3B44F}" type="datetime1">
              <a:rPr lang="ru-RU" noProof="0" smtClean="0"/>
              <a:t>15.03.2023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74" r:id="rId3"/>
    <p:sldLayoutId id="2147483649" r:id="rId4"/>
    <p:sldLayoutId id="2147483660" r:id="rId5"/>
    <p:sldLayoutId id="2147483650" r:id="rId6"/>
    <p:sldLayoutId id="2147483661" r:id="rId7"/>
    <p:sldLayoutId id="2147483663" r:id="rId8"/>
    <p:sldLayoutId id="2147483654" r:id="rId9"/>
    <p:sldLayoutId id="2147483664" r:id="rId10"/>
    <p:sldLayoutId id="2147483665" r:id="rId11"/>
    <p:sldLayoutId id="2147483672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3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3.jp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1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725" b="725"/>
          <a:stretch/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F34056-8A85-7E1B-66C3-1B15BB4D1060}"/>
              </a:ext>
            </a:extLst>
          </p:cNvPr>
          <p:cNvSpPr txBox="1"/>
          <p:nvPr/>
        </p:nvSpPr>
        <p:spPr>
          <a:xfrm>
            <a:off x="1238250" y="476250"/>
            <a:ext cx="9620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ОТЧЕТ РУКОВОДИТЕЛЯ АППАРАТА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СОВЕТА ДЕПУТАТОВ МУНИЦИПАЛЬНОГО ОКРУГА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СЕВЕРНОЕ МЕДВЕДКОВО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О ДЕЯТЕЛЬНОСТИ АППАРАТА В 2022 ГОДУ</a:t>
            </a:r>
          </a:p>
        </p:txBody>
      </p:sp>
    </p:spTree>
    <p:extLst>
      <p:ext uri="{BB962C8B-B14F-4D97-AF65-F5344CB8AC3E}">
        <p14:creationId xmlns:p14="http://schemas.microsoft.com/office/powerpoint/2010/main" val="3187533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2E646A1-574F-4AF8-83F7-D7DEF9461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10</a:t>
            </a:fld>
            <a:endParaRPr lang="ru-RU" noProof="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9BAD8C8-BAE4-4AAA-BE63-EF407DF15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89" y="582094"/>
            <a:ext cx="8842071" cy="920336"/>
          </a:xfrm>
        </p:spPr>
        <p:txBody>
          <a:bodyPr/>
          <a:lstStyle/>
          <a:p>
            <a:r>
              <a:rPr lang="ru-RU" sz="2800" dirty="0">
                <a:solidFill>
                  <a:srgbClr val="0D1D51"/>
                </a:solidFill>
              </a:rPr>
              <a:t>«ПОМОЩЬ ДЛЯ МОБЛИЗОВАННЫХ ОТ РАЙОНА СЕВЕРНОЕ МЕДВЕДКОВО ПРИ АНО «СОЛИДАРНОСТЬ»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689792-DB24-4B22-9341-43B0A4EFA29E}"/>
              </a:ext>
            </a:extLst>
          </p:cNvPr>
          <p:cNvCxnSpPr/>
          <p:nvPr/>
        </p:nvCxnSpPr>
        <p:spPr>
          <a:xfrm>
            <a:off x="613081" y="1772626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44C8AD4-2470-9252-A49C-6690D6F61C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8383"/>
          <a:stretch/>
        </p:blipFill>
        <p:spPr>
          <a:xfrm>
            <a:off x="613081" y="2042823"/>
            <a:ext cx="5234287" cy="4284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F5D8F0F-5303-85ED-B978-7E734ED42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9428" y="385037"/>
            <a:ext cx="1162050" cy="6572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C272619-4888-A89D-7FFE-7DF0A55881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91" b="1591"/>
          <a:stretch>
            <a:fillRect/>
          </a:stretch>
        </p:blipFill>
        <p:spPr>
          <a:xfrm>
            <a:off x="10892860" y="225344"/>
            <a:ext cx="941672" cy="9307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C05585-7B10-2CF3-C34D-5092A124B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4296" y="2816420"/>
            <a:ext cx="3032624" cy="3032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CCFFE8-8BDC-1C7A-0B07-BF745F55BCD3}"/>
              </a:ext>
            </a:extLst>
          </p:cNvPr>
          <p:cNvSpPr txBox="1"/>
          <p:nvPr/>
        </p:nvSpPr>
        <p:spPr>
          <a:xfrm>
            <a:off x="7429871" y="1824432"/>
            <a:ext cx="3933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D1D51"/>
                </a:solidFill>
                <a:latin typeface="+mj-lt"/>
              </a:rPr>
              <a:t>ПОДДЕРЖАТЬ БОЙЦОВ ИЗ СВАО</a:t>
            </a:r>
          </a:p>
          <a:p>
            <a:pPr algn="ctr"/>
            <a:endParaRPr lang="ru-RU" b="1" i="0" cap="all" dirty="0">
              <a:solidFill>
                <a:srgbClr val="0D1D51"/>
              </a:solidFill>
              <a:effectLst/>
              <a:latin typeface="+mj-lt"/>
            </a:endParaRPr>
          </a:p>
          <a:p>
            <a:pPr algn="ctr"/>
            <a:r>
              <a:rPr lang="ru-RU" b="1" i="0" cap="all" dirty="0">
                <a:solidFill>
                  <a:srgbClr val="0D1D51"/>
                </a:solidFill>
                <a:effectLst/>
                <a:latin typeface="+mj-lt"/>
              </a:rPr>
              <a:t>ПЕРЕВОД ПО </a:t>
            </a:r>
            <a:r>
              <a:rPr lang="en-US" b="1" i="0" cap="all" dirty="0">
                <a:solidFill>
                  <a:srgbClr val="0D1D51"/>
                </a:solidFill>
                <a:effectLst/>
                <a:latin typeface="+mj-lt"/>
              </a:rPr>
              <a:t>QR </a:t>
            </a:r>
            <a:r>
              <a:rPr lang="ru-RU" b="1" i="0" cap="all" dirty="0">
                <a:solidFill>
                  <a:srgbClr val="0D1D51"/>
                </a:solidFill>
                <a:effectLst/>
                <a:latin typeface="+mj-lt"/>
              </a:rPr>
              <a:t>КОДУ</a:t>
            </a:r>
            <a:endParaRPr lang="ru-RU" b="1" dirty="0">
              <a:solidFill>
                <a:srgbClr val="0D1D5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A49656-AE3E-186D-B55A-B04983196342}"/>
              </a:ext>
            </a:extLst>
          </p:cNvPr>
          <p:cNvSpPr txBox="1"/>
          <p:nvPr/>
        </p:nvSpPr>
        <p:spPr>
          <a:xfrm>
            <a:off x="6403757" y="5989215"/>
            <a:ext cx="59860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0" cap="all" dirty="0">
                <a:solidFill>
                  <a:srgbClr val="0D1D51"/>
                </a:solidFill>
                <a:effectLst/>
                <a:latin typeface="+mj-lt"/>
              </a:rPr>
              <a:t>ЧЕРЕЗ МОБИЛЬНОЕ ПРИЛОЖЕНИЕ ЛЮБОГО БАНКА</a:t>
            </a:r>
            <a:endParaRPr lang="ru-RU" sz="1600" b="1" dirty="0">
              <a:solidFill>
                <a:srgbClr val="0D1D5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414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23899265-56E7-4722-887C-D14D3F896B52}"/>
              </a:ext>
            </a:extLst>
          </p:cNvPr>
          <p:cNvGrpSpPr/>
          <p:nvPr/>
        </p:nvGrpSpPr>
        <p:grpSpPr>
          <a:xfrm rot="14878627" flipH="1" flipV="1">
            <a:off x="2220726" y="1555162"/>
            <a:ext cx="2119434" cy="253292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3" name="Полилиния 5">
              <a:extLst>
                <a:ext uri="{FF2B5EF4-FFF2-40B4-BE49-F238E27FC236}">
                  <a16:creationId xmlns:a16="http://schemas.microsoft.com/office/drawing/2014/main" id="{8B02ABE4-6112-43A3-8335-3E3DB4F01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6">
              <a:extLst>
                <a:ext uri="{FF2B5EF4-FFF2-40B4-BE49-F238E27FC236}">
                  <a16:creationId xmlns:a16="http://schemas.microsoft.com/office/drawing/2014/main" id="{9573A892-5F6A-438B-A7BA-BF7F47E1D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" name="Полилиния 7">
              <a:extLst>
                <a:ext uri="{FF2B5EF4-FFF2-40B4-BE49-F238E27FC236}">
                  <a16:creationId xmlns:a16="http://schemas.microsoft.com/office/drawing/2014/main" id="{0861B002-4742-4C57-9345-07842FFD9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4F37613-70EC-4984-8938-7DD3DCEE1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11</a:t>
            </a:fld>
            <a:endParaRPr lang="ru-RU" noProof="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4690AA9-FD55-4256-B440-791FAFD5F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210" y="-1"/>
            <a:ext cx="8837612" cy="1536263"/>
          </a:xfrm>
        </p:spPr>
        <p:txBody>
          <a:bodyPr/>
          <a:lstStyle/>
          <a:p>
            <a:br>
              <a:rPr lang="ru-RU" sz="2400" dirty="0">
                <a:solidFill>
                  <a:srgbClr val="0D1D51"/>
                </a:solidFill>
              </a:rPr>
            </a:br>
            <a:br>
              <a:rPr lang="ru-RU" sz="2400" dirty="0">
                <a:solidFill>
                  <a:srgbClr val="0D1D51"/>
                </a:solidFill>
              </a:rPr>
            </a:br>
            <a:br>
              <a:rPr lang="ru-RU" sz="2400" dirty="0">
                <a:solidFill>
                  <a:srgbClr val="0D1D51"/>
                </a:solidFill>
              </a:rPr>
            </a:br>
            <a:br>
              <a:rPr lang="ru-RU" sz="2400" dirty="0">
                <a:solidFill>
                  <a:srgbClr val="0D1D51"/>
                </a:solidFill>
              </a:rPr>
            </a:br>
            <a:br>
              <a:rPr lang="ru-RU" sz="2400" dirty="0">
                <a:solidFill>
                  <a:srgbClr val="0D1D51"/>
                </a:solidFill>
              </a:rPr>
            </a:br>
            <a:br>
              <a:rPr lang="ru-RU" sz="2400" dirty="0">
                <a:solidFill>
                  <a:srgbClr val="0D1D51"/>
                </a:solidFill>
              </a:rPr>
            </a:br>
            <a:br>
              <a:rPr lang="ru-RU" sz="2400" dirty="0">
                <a:solidFill>
                  <a:srgbClr val="0D1D51"/>
                </a:solidFill>
              </a:rPr>
            </a:br>
            <a:br>
              <a:rPr lang="ru-RU" sz="2400" dirty="0">
                <a:solidFill>
                  <a:srgbClr val="0D1D51"/>
                </a:solidFill>
              </a:rPr>
            </a:br>
            <a:br>
              <a:rPr lang="ru-RU" sz="2400" dirty="0">
                <a:solidFill>
                  <a:srgbClr val="0D1D51"/>
                </a:solidFill>
              </a:rPr>
            </a:br>
            <a:r>
              <a:rPr lang="ru-RU" sz="2400" dirty="0">
                <a:solidFill>
                  <a:srgbClr val="0D1D51"/>
                </a:solidFill>
              </a:rPr>
              <a:t>СБОР ГУМАНИТАРНОЙ ПОМОЩИ ДЛЯ ЖИТЕЛЕЙ ЛУГАНСКОЙ И ДОНЕЦКОЙ РЕСПУБЛИК</a:t>
            </a:r>
            <a:br>
              <a:rPr lang="ru-RU" sz="2400" dirty="0">
                <a:solidFill>
                  <a:srgbClr val="0D1D51"/>
                </a:solidFill>
              </a:rPr>
            </a:br>
            <a:endParaRPr lang="ru-RU" sz="2400" dirty="0">
              <a:solidFill>
                <a:srgbClr val="0D1D51"/>
              </a:solidFill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FEF58F02-9F2E-42DB-BFDE-8FB963A8C32F}"/>
              </a:ext>
            </a:extLst>
          </p:cNvPr>
          <p:cNvCxnSpPr>
            <a:cxnSpLocks/>
          </p:cNvCxnSpPr>
          <p:nvPr/>
        </p:nvCxnSpPr>
        <p:spPr>
          <a:xfrm>
            <a:off x="280801" y="1280832"/>
            <a:ext cx="90727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9A2171D8-2ED9-8B98-9689-E6DDC269788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3757432" y="1459312"/>
            <a:ext cx="4814237" cy="4034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F3E13B95-CFF7-87CA-F745-42F6CF1FC7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9271" y="2090739"/>
            <a:ext cx="3279949" cy="4148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1258A5A-740D-E8C2-FF4E-CAE24A953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881" y="2204799"/>
            <a:ext cx="3142848" cy="4148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6D1A11-13DB-13A6-4B17-A8DEE327D5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91" b="1591"/>
          <a:stretch>
            <a:fillRect/>
          </a:stretch>
        </p:blipFill>
        <p:spPr>
          <a:xfrm>
            <a:off x="10604227" y="214894"/>
            <a:ext cx="1198992" cy="118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9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2E646A1-574F-4AF8-83F7-D7DEF9461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12</a:t>
            </a:fld>
            <a:endParaRPr lang="ru-RU" noProof="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9BAD8C8-BAE4-4AAA-BE63-EF407DF15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751" y="253841"/>
            <a:ext cx="7110760" cy="708173"/>
          </a:xfrm>
        </p:spPr>
        <p:txBody>
          <a:bodyPr/>
          <a:lstStyle/>
          <a:p>
            <a:r>
              <a:rPr lang="ru-RU" dirty="0">
                <a:solidFill>
                  <a:srgbClr val="0D1D51"/>
                </a:solidFill>
              </a:rPr>
              <a:t>«КОРОБКА ХРАБРОСТИ»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689792-DB24-4B22-9341-43B0A4EFA29E}"/>
              </a:ext>
            </a:extLst>
          </p:cNvPr>
          <p:cNvCxnSpPr/>
          <p:nvPr/>
        </p:nvCxnSpPr>
        <p:spPr>
          <a:xfrm>
            <a:off x="379751" y="1047571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D24DFF9-A757-7807-153A-8053006781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64371" y="1434024"/>
            <a:ext cx="7110760" cy="4874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A9FCEC-E531-88A4-92EE-DFDE8D6676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91" b="1591"/>
          <a:stretch>
            <a:fillRect/>
          </a:stretch>
        </p:blipFill>
        <p:spPr>
          <a:xfrm>
            <a:off x="10688045" y="253841"/>
            <a:ext cx="1198992" cy="118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78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8E49C2D-B9A5-4B8C-A00B-C07C1BF61F47}"/>
              </a:ext>
            </a:extLst>
          </p:cNvPr>
          <p:cNvGrpSpPr/>
          <p:nvPr/>
        </p:nvGrpSpPr>
        <p:grpSpPr>
          <a:xfrm rot="17445807">
            <a:off x="-85191" y="4284573"/>
            <a:ext cx="2885657" cy="2561551"/>
            <a:chOff x="4195331" y="4926584"/>
            <a:chExt cx="1564699" cy="1248752"/>
          </a:xfrm>
          <a:solidFill>
            <a:schemeClr val="bg1">
              <a:lumMod val="95000"/>
            </a:schemeClr>
          </a:solidFill>
        </p:grpSpPr>
        <p:sp>
          <p:nvSpPr>
            <p:cNvPr id="13" name="Полилиния 5">
              <a:extLst>
                <a:ext uri="{FF2B5EF4-FFF2-40B4-BE49-F238E27FC236}">
                  <a16:creationId xmlns:a16="http://schemas.microsoft.com/office/drawing/2014/main" id="{FCE34886-FE10-4E40-AB85-9931CE681B58}"/>
                </a:ext>
              </a:extLst>
            </p:cNvPr>
            <p:cNvSpPr>
              <a:spLocks/>
            </p:cNvSpPr>
            <p:nvPr/>
          </p:nvSpPr>
          <p:spPr bwMode="auto">
            <a:xfrm rot="3040845">
              <a:off x="4353305" y="4768610"/>
              <a:ext cx="1248752" cy="1564699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6">
              <a:extLst>
                <a:ext uri="{FF2B5EF4-FFF2-40B4-BE49-F238E27FC236}">
                  <a16:creationId xmlns:a16="http://schemas.microsoft.com/office/drawing/2014/main" id="{5F17E9C7-5150-4F93-8494-44C494CF0781}"/>
                </a:ext>
              </a:extLst>
            </p:cNvPr>
            <p:cNvSpPr>
              <a:spLocks/>
            </p:cNvSpPr>
            <p:nvPr/>
          </p:nvSpPr>
          <p:spPr bwMode="auto">
            <a:xfrm rot="3040845">
              <a:off x="4601259" y="4878651"/>
              <a:ext cx="547370" cy="111206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 7">
              <a:extLst>
                <a:ext uri="{FF2B5EF4-FFF2-40B4-BE49-F238E27FC236}">
                  <a16:creationId xmlns:a16="http://schemas.microsoft.com/office/drawing/2014/main" id="{4BBB70FA-E7F6-4EED-962D-40906645B3E7}"/>
                </a:ext>
              </a:extLst>
            </p:cNvPr>
            <p:cNvSpPr>
              <a:spLocks/>
            </p:cNvSpPr>
            <p:nvPr/>
          </p:nvSpPr>
          <p:spPr bwMode="auto">
            <a:xfrm rot="3040845">
              <a:off x="4793913" y="5223542"/>
              <a:ext cx="200841" cy="477956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8F8EF49-A33B-46C8-BF3A-BBD934960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13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671E5F-9601-4CA8-AAAD-E40C9ACBA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92322"/>
            <a:ext cx="10847758" cy="920336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D1D51"/>
                </a:solidFill>
              </a:rPr>
              <a:t>Комиссии аппарата СОВЕТА ДЕПУТАТОВ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4F428E4-6912-4687-A572-5FA0B6CE041B}"/>
              </a:ext>
            </a:extLst>
          </p:cNvPr>
          <p:cNvCxnSpPr/>
          <p:nvPr/>
        </p:nvCxnSpPr>
        <p:spPr>
          <a:xfrm>
            <a:off x="3090676" y="1347932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бъект 4">
            <a:extLst>
              <a:ext uri="{FF2B5EF4-FFF2-40B4-BE49-F238E27FC236}">
                <a16:creationId xmlns:a16="http://schemas.microsoft.com/office/drawing/2014/main" id="{9DC0D5D8-6208-4EE0-8D73-A8E070C33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6498" y="1850693"/>
            <a:ext cx="10041226" cy="4351338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D1D51"/>
                </a:solidFill>
              </a:rPr>
              <a:t>КОМИССИЯ ПО ПРОТИВОДЕЙСТВИЮ КОРРУПЦИИ В МУНИЦИПАЛЬНОМ ОКРУГЕ СЕВЕРНОЕ МЕДВЕДКОВО: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D1D51"/>
                </a:solidFill>
              </a:rPr>
              <a:t>	</a:t>
            </a:r>
            <a:r>
              <a:rPr lang="ru-RU" sz="2000" b="1" i="1" dirty="0">
                <a:solidFill>
                  <a:srgbClr val="0D1D51"/>
                </a:solidFill>
              </a:rPr>
              <a:t>4 Заседания</a:t>
            </a:r>
          </a:p>
          <a:p>
            <a:r>
              <a:rPr lang="ru-RU" sz="2000" b="1" dirty="0">
                <a:solidFill>
                  <a:srgbClr val="0D1D51"/>
                </a:solidFill>
              </a:rPr>
              <a:t>ЕДИНАЯ КОМИССИЯ ПО РАЗМЕЩЕНИЮ ЗАКАЗА НА ПОСТАВКУ ТОВАРОВ, ВЫПОЛНЕНИЕ РАБОТ, ОКАЗАНИЕ УСЛУГ: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D1D51"/>
                </a:solidFill>
              </a:rPr>
              <a:t>	</a:t>
            </a:r>
            <a:r>
              <a:rPr lang="ru-RU" sz="2000" b="1" i="1" dirty="0">
                <a:solidFill>
                  <a:srgbClr val="0D1D51"/>
                </a:solidFill>
              </a:rPr>
              <a:t>2 Процедуры государственных закупок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D1D51"/>
                </a:solidFill>
              </a:rPr>
              <a:t>	</a:t>
            </a:r>
            <a:r>
              <a:rPr lang="ru-RU" sz="2000" b="1" i="1" dirty="0">
                <a:solidFill>
                  <a:srgbClr val="0D1D51"/>
                </a:solidFill>
              </a:rPr>
              <a:t>1 Электронный конкурс на оказание услуг по организации и проведению 	местных праздничных мероприятий для жителей МО Северное Медведково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D1D51"/>
                </a:solidFill>
              </a:rPr>
              <a:t>	</a:t>
            </a:r>
            <a:r>
              <a:rPr lang="ru-RU" sz="2000" b="1" i="1" dirty="0">
                <a:solidFill>
                  <a:srgbClr val="0D1D51"/>
                </a:solidFill>
              </a:rPr>
              <a:t>1 Электронный аукцион на оказание автотранспортных услуг</a:t>
            </a:r>
          </a:p>
          <a:p>
            <a:r>
              <a:rPr lang="ru-RU" sz="2000" b="1" dirty="0">
                <a:solidFill>
                  <a:srgbClr val="0D1D51"/>
                </a:solidFill>
              </a:rPr>
              <a:t>ИНВЕНТАРИЗАЦИОННАЯ КОМИССИЯ: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D1D51"/>
                </a:solidFill>
              </a:rPr>
              <a:t>	</a:t>
            </a:r>
            <a:r>
              <a:rPr lang="ru-RU" sz="2000" b="1" i="1" dirty="0">
                <a:solidFill>
                  <a:srgbClr val="0D1D51"/>
                </a:solidFill>
              </a:rPr>
              <a:t>Годовая инвентаризация имущества и финансовых обязательств</a:t>
            </a:r>
          </a:p>
          <a:p>
            <a:pPr>
              <a:buFont typeface="Courier New" panose="02070309020205020404" pitchFamily="49" charset="0"/>
              <a:buChar char="o"/>
            </a:pPr>
            <a:endParaRPr lang="ru-RU" sz="2400" b="1" i="1" dirty="0">
              <a:solidFill>
                <a:srgbClr val="0D1D51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ru-RU" sz="2400" dirty="0">
              <a:solidFill>
                <a:srgbClr val="0D1D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49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B788CDD1-4260-4589-8E44-A765E033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205" y="390908"/>
            <a:ext cx="8666162" cy="920336"/>
          </a:xfrm>
        </p:spPr>
        <p:txBody>
          <a:bodyPr/>
          <a:lstStyle/>
          <a:p>
            <a:r>
              <a:rPr lang="ru-RU" dirty="0">
                <a:solidFill>
                  <a:srgbClr val="0D1D51"/>
                </a:solidFill>
              </a:rPr>
              <a:t>Отдел экономики, бухгалтерского </a:t>
            </a:r>
            <a:br>
              <a:rPr lang="ru-RU" dirty="0">
                <a:solidFill>
                  <a:srgbClr val="0D1D51"/>
                </a:solidFill>
              </a:rPr>
            </a:br>
            <a:r>
              <a:rPr lang="ru-RU" dirty="0">
                <a:solidFill>
                  <a:srgbClr val="0D1D51"/>
                </a:solidFill>
              </a:rPr>
              <a:t>учёта и отчётности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EDC9C9E-D07D-4804-8761-7810C9AE9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14</a:t>
            </a:fld>
            <a:endParaRPr lang="ru-RU" noProof="0" dirty="0"/>
          </a:p>
        </p:txBody>
      </p:sp>
      <p:pic>
        <p:nvPicPr>
          <p:cNvPr id="20" name="Графический объект 18" descr="Калькулятор">
            <a:extLst>
              <a:ext uri="{FF2B5EF4-FFF2-40B4-BE49-F238E27FC236}">
                <a16:creationId xmlns:a16="http://schemas.microsoft.com/office/drawing/2014/main" id="{48C9BF47-4224-45ED-A66B-9D8FD7DEC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1773" y="1753930"/>
            <a:ext cx="387795" cy="387795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D74DD12-6333-4059-AA96-A52EEFED8ED9}"/>
              </a:ext>
            </a:extLst>
          </p:cNvPr>
          <p:cNvSpPr/>
          <p:nvPr/>
        </p:nvSpPr>
        <p:spPr>
          <a:xfrm>
            <a:off x="933449" y="1734003"/>
            <a:ext cx="6667497" cy="4276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ru-RU" sz="1600" dirty="0">
                <a:solidFill>
                  <a:srgbClr val="0D1D51"/>
                </a:solidFill>
                <a:latin typeface="+mj-lt"/>
              </a:rPr>
              <a:t>ОБЕСПЕЧЕНИЕ БУХГАЛТЕРСКОГО УЧЕТА</a:t>
            </a:r>
            <a:endParaRPr lang="ru-RU" sz="1600" noProof="0" dirty="0">
              <a:solidFill>
                <a:srgbClr val="0D1D51"/>
              </a:solidFill>
              <a:latin typeface="+mj-lt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71630D0-435C-4E49-956E-B4C76E831A49}"/>
              </a:ext>
            </a:extLst>
          </p:cNvPr>
          <p:cNvSpPr/>
          <p:nvPr/>
        </p:nvSpPr>
        <p:spPr>
          <a:xfrm>
            <a:off x="933450" y="2381703"/>
            <a:ext cx="6667498" cy="4276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ru-RU" noProof="0" dirty="0">
                <a:solidFill>
                  <a:srgbClr val="0D1D51"/>
                </a:solidFill>
                <a:latin typeface="+mj-lt"/>
              </a:rPr>
              <a:t>БУХГАЛТЕРСКАЯ ОТЧЕТНОСТЬ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454FE72-10A4-479B-9766-FA81BB70F776}"/>
              </a:ext>
            </a:extLst>
          </p:cNvPr>
          <p:cNvSpPr/>
          <p:nvPr/>
        </p:nvSpPr>
        <p:spPr>
          <a:xfrm>
            <a:off x="933449" y="3044177"/>
            <a:ext cx="6667499" cy="4276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ru-RU" noProof="0" dirty="0">
                <a:solidFill>
                  <a:srgbClr val="0D1D51"/>
                </a:solidFill>
                <a:latin typeface="+mj-lt"/>
              </a:rPr>
              <a:t>ИМУЩЕСТВЕННЫЕ И Х</a:t>
            </a:r>
            <a:r>
              <a:rPr lang="ru-RU" dirty="0">
                <a:solidFill>
                  <a:srgbClr val="0D1D51"/>
                </a:solidFill>
                <a:latin typeface="+mj-lt"/>
              </a:rPr>
              <a:t>ОЗЯЙСТВЕННЫЕ ОПЕРАЦИИ</a:t>
            </a:r>
            <a:endParaRPr lang="ru-RU" noProof="0" dirty="0">
              <a:solidFill>
                <a:srgbClr val="0D1D51"/>
              </a:solidFill>
              <a:latin typeface="+mj-lt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4ABBE87-A9B7-4A25-8DDF-97B46F46089A}"/>
              </a:ext>
            </a:extLst>
          </p:cNvPr>
          <p:cNvSpPr/>
          <p:nvPr/>
        </p:nvSpPr>
        <p:spPr>
          <a:xfrm>
            <a:off x="933449" y="3694727"/>
            <a:ext cx="6667500" cy="4276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ru-RU" dirty="0">
                <a:solidFill>
                  <a:srgbClr val="0D1D51"/>
                </a:solidFill>
                <a:latin typeface="+mj-lt"/>
              </a:rPr>
              <a:t>ДЕЯТЕЛЬНОСТЬ ПО УЧЁТУ И РАСЧЁТАМ</a:t>
            </a:r>
            <a:endParaRPr lang="ru-RU" noProof="0" dirty="0">
              <a:solidFill>
                <a:srgbClr val="0D1D51"/>
              </a:solidFill>
              <a:latin typeface="+mj-lt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925AC63-5B61-4028-A9D5-D10F71BABEFD}"/>
              </a:ext>
            </a:extLst>
          </p:cNvPr>
          <p:cNvSpPr/>
          <p:nvPr/>
        </p:nvSpPr>
        <p:spPr>
          <a:xfrm>
            <a:off x="933450" y="4369125"/>
            <a:ext cx="6667500" cy="4276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ru-RU" noProof="0" dirty="0">
                <a:solidFill>
                  <a:srgbClr val="0D1D51"/>
                </a:solidFill>
                <a:latin typeface="+mj-lt"/>
              </a:rPr>
              <a:t>ФИНАНСОВО-ЭКОНОМИЧЕСКОЕ ПЛАНИРОВАНИЕ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1F671BF-88DA-41CD-BCB9-110B53927931}"/>
              </a:ext>
            </a:extLst>
          </p:cNvPr>
          <p:cNvSpPr/>
          <p:nvPr/>
        </p:nvSpPr>
        <p:spPr>
          <a:xfrm>
            <a:off x="933450" y="5043523"/>
            <a:ext cx="6667500" cy="4276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ru-RU" dirty="0">
                <a:solidFill>
                  <a:srgbClr val="0D1D51"/>
                </a:solidFill>
                <a:latin typeface="+mj-lt"/>
              </a:rPr>
              <a:t>КАССОВЫЕ ОПЕРАЦИИ И ОТЧЁТНОСТЬ</a:t>
            </a:r>
            <a:endParaRPr lang="ru-RU" noProof="0" dirty="0">
              <a:solidFill>
                <a:srgbClr val="0D1D51"/>
              </a:solidFill>
              <a:latin typeface="+mj-lt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B1C27E7-DE87-4D0C-80F5-FA3E50D50716}"/>
              </a:ext>
            </a:extLst>
          </p:cNvPr>
          <p:cNvSpPr/>
          <p:nvPr/>
        </p:nvSpPr>
        <p:spPr>
          <a:xfrm>
            <a:off x="933450" y="5717921"/>
            <a:ext cx="6667500" cy="4276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ru-RU" dirty="0">
                <a:solidFill>
                  <a:srgbClr val="0D1D51"/>
                </a:solidFill>
                <a:latin typeface="+mj-lt"/>
              </a:rPr>
              <a:t>ПРИНЯТИЕ И ИСПОЛНЕНИЕ БЮДЖЕТНЫХ ОБЯЗАТЕЛЬСТВ</a:t>
            </a:r>
            <a:endParaRPr lang="ru-RU" noProof="0" dirty="0">
              <a:solidFill>
                <a:srgbClr val="0D1D51"/>
              </a:solidFill>
              <a:latin typeface="+mj-lt"/>
            </a:endParaRPr>
          </a:p>
        </p:txBody>
      </p:sp>
      <p:pic>
        <p:nvPicPr>
          <p:cNvPr id="35" name="Графический объект 18" descr="Калькулятор">
            <a:extLst>
              <a:ext uri="{FF2B5EF4-FFF2-40B4-BE49-F238E27FC236}">
                <a16:creationId xmlns:a16="http://schemas.microsoft.com/office/drawing/2014/main" id="{5D7E21DD-6DCE-482A-A022-64941275F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1773" y="2407321"/>
            <a:ext cx="387795" cy="387795"/>
          </a:xfrm>
          <a:prstGeom prst="rect">
            <a:avLst/>
          </a:prstGeom>
        </p:spPr>
      </p:pic>
      <p:pic>
        <p:nvPicPr>
          <p:cNvPr id="36" name="Графический объект 18" descr="Калькулятор">
            <a:extLst>
              <a:ext uri="{FF2B5EF4-FFF2-40B4-BE49-F238E27FC236}">
                <a16:creationId xmlns:a16="http://schemas.microsoft.com/office/drawing/2014/main" id="{0853FB58-DDEA-4755-B113-9A8FE4226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1773" y="3064104"/>
            <a:ext cx="387795" cy="387795"/>
          </a:xfrm>
          <a:prstGeom prst="rect">
            <a:avLst/>
          </a:prstGeom>
        </p:spPr>
      </p:pic>
      <p:pic>
        <p:nvPicPr>
          <p:cNvPr id="37" name="Графический объект 18" descr="Калькулятор">
            <a:extLst>
              <a:ext uri="{FF2B5EF4-FFF2-40B4-BE49-F238E27FC236}">
                <a16:creationId xmlns:a16="http://schemas.microsoft.com/office/drawing/2014/main" id="{439319D6-8EB7-42E8-9FD3-212F11C9E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1773" y="3714654"/>
            <a:ext cx="387795" cy="387795"/>
          </a:xfrm>
          <a:prstGeom prst="rect">
            <a:avLst/>
          </a:prstGeom>
        </p:spPr>
      </p:pic>
      <p:pic>
        <p:nvPicPr>
          <p:cNvPr id="38" name="Графический объект 18" descr="Калькулятор">
            <a:extLst>
              <a:ext uri="{FF2B5EF4-FFF2-40B4-BE49-F238E27FC236}">
                <a16:creationId xmlns:a16="http://schemas.microsoft.com/office/drawing/2014/main" id="{C2A87CA7-CD9D-4EBF-9E83-D981A5A8D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297" y="4389052"/>
            <a:ext cx="387795" cy="387795"/>
          </a:xfrm>
          <a:prstGeom prst="rect">
            <a:avLst/>
          </a:prstGeom>
        </p:spPr>
      </p:pic>
      <p:pic>
        <p:nvPicPr>
          <p:cNvPr id="39" name="Графический объект 18" descr="Калькулятор">
            <a:extLst>
              <a:ext uri="{FF2B5EF4-FFF2-40B4-BE49-F238E27FC236}">
                <a16:creationId xmlns:a16="http://schemas.microsoft.com/office/drawing/2014/main" id="{7FE5E3C9-3A69-4365-B5AC-A95FB20C6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297" y="5063450"/>
            <a:ext cx="387795" cy="387795"/>
          </a:xfrm>
          <a:prstGeom prst="rect">
            <a:avLst/>
          </a:prstGeom>
        </p:spPr>
      </p:pic>
      <p:pic>
        <p:nvPicPr>
          <p:cNvPr id="40" name="Графический объект 18" descr="Калькулятор">
            <a:extLst>
              <a:ext uri="{FF2B5EF4-FFF2-40B4-BE49-F238E27FC236}">
                <a16:creationId xmlns:a16="http://schemas.microsoft.com/office/drawing/2014/main" id="{593E9787-4943-4ACD-9392-EB7A620B8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99205" y="5737848"/>
            <a:ext cx="387795" cy="387795"/>
          </a:xfrm>
          <a:prstGeom prst="rect">
            <a:avLst/>
          </a:prstGeom>
        </p:spPr>
      </p:pic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AFA32F80-3EF5-496B-84A6-2F0CDA10453E}"/>
              </a:ext>
            </a:extLst>
          </p:cNvPr>
          <p:cNvCxnSpPr/>
          <p:nvPr/>
        </p:nvCxnSpPr>
        <p:spPr>
          <a:xfrm>
            <a:off x="859568" y="1395557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225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2B532-EB3E-428B-9224-EFA237D1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289" y="249683"/>
            <a:ext cx="11150600" cy="920336"/>
          </a:xfrm>
        </p:spPr>
        <p:txBody>
          <a:bodyPr rtlCol="0"/>
          <a:lstStyle/>
          <a:p>
            <a:pPr rtl="0"/>
            <a:r>
              <a:rPr lang="ru-RU" dirty="0">
                <a:solidFill>
                  <a:srgbClr val="0D1D51"/>
                </a:solidFill>
              </a:rPr>
              <a:t>ИСПОЛНЕНИЕ БЮДЖЕТА В 2022 ГОДУ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5F9B50-CED9-4961-91E8-058BE2567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15</a:t>
            </a:fld>
            <a:endParaRPr lang="ru-RU" dirty="0"/>
          </a:p>
        </p:txBody>
      </p:sp>
      <p:graphicFrame>
        <p:nvGraphicFramePr>
          <p:cNvPr id="7" name="Диаграмма 5" descr="гистограмма">
            <a:extLst>
              <a:ext uri="{FF2B5EF4-FFF2-40B4-BE49-F238E27FC236}">
                <a16:creationId xmlns:a16="http://schemas.microsoft.com/office/drawing/2014/main" id="{78E7B74A-8101-4729-9BB1-B0ECB679E2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5069973"/>
              </p:ext>
            </p:extLst>
          </p:nvPr>
        </p:nvGraphicFramePr>
        <p:xfrm>
          <a:off x="515937" y="1352145"/>
          <a:ext cx="9737016" cy="4941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9930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2B532-EB3E-428B-9224-EFA237D1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289" y="273564"/>
            <a:ext cx="11150600" cy="722547"/>
          </a:xfrm>
        </p:spPr>
        <p:txBody>
          <a:bodyPr rtlCol="0"/>
          <a:lstStyle/>
          <a:p>
            <a:pPr rtl="0"/>
            <a:r>
              <a:rPr lang="ru-RU" sz="2800" dirty="0">
                <a:solidFill>
                  <a:srgbClr val="0D1D51"/>
                </a:solidFill>
              </a:rPr>
              <a:t>ИСПОЛНЕНИЕ БЮДЖЕТА В 2022 ГОДУ</a:t>
            </a:r>
            <a:br>
              <a:rPr lang="ru-RU" sz="2800" dirty="0">
                <a:solidFill>
                  <a:srgbClr val="0D1D51"/>
                </a:solidFill>
              </a:rPr>
            </a:br>
            <a:r>
              <a:rPr lang="ru-RU" sz="2800" dirty="0">
                <a:solidFill>
                  <a:srgbClr val="0D1D51"/>
                </a:solidFill>
              </a:rPr>
              <a:t>Расходы бюджета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5F9B50-CED9-4961-91E8-058BE2567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16</a:t>
            </a:fld>
            <a:endParaRPr lang="ru-RU" dirty="0"/>
          </a:p>
        </p:txBody>
      </p:sp>
      <p:graphicFrame>
        <p:nvGraphicFramePr>
          <p:cNvPr id="7" name="Диаграмма 5" descr="гистограмма">
            <a:extLst>
              <a:ext uri="{FF2B5EF4-FFF2-40B4-BE49-F238E27FC236}">
                <a16:creationId xmlns:a16="http://schemas.microsoft.com/office/drawing/2014/main" id="{78E7B74A-8101-4729-9BB1-B0ECB679E2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9067986"/>
              </p:ext>
            </p:extLst>
          </p:nvPr>
        </p:nvGraphicFramePr>
        <p:xfrm>
          <a:off x="535390" y="1156583"/>
          <a:ext cx="11202039" cy="5470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9303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B788CDD1-4260-4589-8E44-A765E033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D1D51"/>
                </a:solidFill>
              </a:rPr>
              <a:t>ОРГАНИЗАЦИЯ ДЕЛОПРОИЗВОДСТВА</a:t>
            </a:r>
            <a:br>
              <a:rPr lang="ru-RU" dirty="0">
                <a:solidFill>
                  <a:srgbClr val="0D1D51"/>
                </a:solidFill>
              </a:rPr>
            </a:br>
            <a:r>
              <a:rPr lang="ru-RU" dirty="0">
                <a:solidFill>
                  <a:srgbClr val="0D1D51"/>
                </a:solidFill>
              </a:rPr>
              <a:t>РАБОТА С ПИСЬМАМИ И ОБРАЩЕНИЯМИ ГРАЖДАН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60BF05-687F-4D0E-9843-C80CAF452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13" y="4903026"/>
            <a:ext cx="5741987" cy="1529415"/>
          </a:xfrm>
        </p:spPr>
        <p:txBody>
          <a:bodyPr/>
          <a:lstStyle/>
          <a:p>
            <a:pPr marL="0" indent="0">
              <a:buNone/>
            </a:pPr>
            <a:r>
              <a:rPr lang="ru-RU" kern="1200" dirty="0">
                <a:solidFill>
                  <a:srgbClr val="0D1D5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2022 год принято и рассмотрено </a:t>
            </a:r>
            <a:r>
              <a:rPr lang="ru-RU" b="1" dirty="0">
                <a:solidFill>
                  <a:srgbClr val="0D1D5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118</a:t>
            </a:r>
            <a:r>
              <a:rPr lang="ru-RU" kern="1200" dirty="0">
                <a:solidFill>
                  <a:srgbClr val="0D1D5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обращений граждан, в том числе </a:t>
            </a:r>
            <a:r>
              <a:rPr lang="ru-RU" b="1" dirty="0">
                <a:solidFill>
                  <a:srgbClr val="0D1D5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ru-RU" b="1" kern="1200" dirty="0">
                <a:solidFill>
                  <a:srgbClr val="0D1D5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1200" dirty="0">
                <a:solidFill>
                  <a:srgbClr val="0D1D5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через систему </a:t>
            </a:r>
            <a:r>
              <a:rPr lang="ru-RU" b="1" kern="1200" dirty="0">
                <a:solidFill>
                  <a:srgbClr val="0D1D5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«ГОС.САЙТ» </a:t>
            </a:r>
          </a:p>
          <a:p>
            <a:pPr marL="0" indent="0">
              <a:buNone/>
            </a:pPr>
            <a:r>
              <a:rPr lang="ru-RU" kern="1200" dirty="0">
                <a:solidFill>
                  <a:srgbClr val="0D1D5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(электронная приемная)</a:t>
            </a:r>
            <a:endParaRPr lang="ru-RU" dirty="0">
              <a:solidFill>
                <a:srgbClr val="0D1D5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EDC9C9E-D07D-4804-8761-7810C9AE9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17</a:t>
            </a:fld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914AD8-32FC-46AA-9B42-6BEBA0FA2D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10" name="Рисунок 9" descr="Документ">
            <a:extLst>
              <a:ext uri="{FF2B5EF4-FFF2-40B4-BE49-F238E27FC236}">
                <a16:creationId xmlns:a16="http://schemas.microsoft.com/office/drawing/2014/main" id="{7C2C2E9D-D6A1-47AA-B340-B8D05A2BC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778" y="2385296"/>
            <a:ext cx="547627" cy="5476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2013CC-810F-442D-8F53-097F579F2CDF}"/>
              </a:ext>
            </a:extLst>
          </p:cNvPr>
          <p:cNvSpPr txBox="1"/>
          <p:nvPr/>
        </p:nvSpPr>
        <p:spPr>
          <a:xfrm>
            <a:off x="1261446" y="2246311"/>
            <a:ext cx="3895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D1D51"/>
                </a:solidFill>
                <a:latin typeface="+mj-lt"/>
              </a:rPr>
              <a:t>34</a:t>
            </a:r>
            <a:r>
              <a:rPr lang="ru-RU" sz="2400" dirty="0">
                <a:solidFill>
                  <a:srgbClr val="0D1D51"/>
                </a:solidFill>
                <a:latin typeface="+mj-lt"/>
              </a:rPr>
              <a:t> правовых актов по основной деятельности</a:t>
            </a:r>
          </a:p>
        </p:txBody>
      </p:sp>
      <p:pic>
        <p:nvPicPr>
          <p:cNvPr id="42" name="Рисунок 41" descr="Документ">
            <a:extLst>
              <a:ext uri="{FF2B5EF4-FFF2-40B4-BE49-F238E27FC236}">
                <a16:creationId xmlns:a16="http://schemas.microsoft.com/office/drawing/2014/main" id="{4C422BB7-A47C-4896-85EA-4A7D2E4AC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778" y="3429000"/>
            <a:ext cx="547627" cy="54762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0155F25-0D88-4058-9042-27B8379D4CF6}"/>
              </a:ext>
            </a:extLst>
          </p:cNvPr>
          <p:cNvSpPr txBox="1"/>
          <p:nvPr/>
        </p:nvSpPr>
        <p:spPr>
          <a:xfrm>
            <a:off x="1261445" y="3492149"/>
            <a:ext cx="389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D1D51"/>
                </a:solidFill>
                <a:latin typeface="+mj-lt"/>
              </a:rPr>
              <a:t>706</a:t>
            </a:r>
            <a:r>
              <a:rPr lang="ru-RU" sz="2400" dirty="0">
                <a:solidFill>
                  <a:srgbClr val="0D1D51"/>
                </a:solidFill>
                <a:latin typeface="+mj-lt"/>
              </a:rPr>
              <a:t> служебных документов</a:t>
            </a:r>
          </a:p>
        </p:txBody>
      </p:sp>
    </p:spTree>
    <p:extLst>
      <p:ext uri="{BB962C8B-B14F-4D97-AF65-F5344CB8AC3E}">
        <p14:creationId xmlns:p14="http://schemas.microsoft.com/office/powerpoint/2010/main" val="561358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EDE779E-12E0-48A4-A8D4-2D4F3BE5F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18</a:t>
            </a:fld>
            <a:endParaRPr lang="ru-RU" noProof="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C6A9C23-A853-4B32-9A85-1FCC171D2F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337" r="4942"/>
          <a:stretch/>
        </p:blipFill>
        <p:spPr>
          <a:xfrm>
            <a:off x="477845" y="1937340"/>
            <a:ext cx="4096188" cy="3255701"/>
          </a:xfr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26B1051-09F2-46FD-A373-C3B3C51A3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D1D51"/>
                </a:solidFill>
              </a:rPr>
              <a:t>Информирование жителей о деятельности органов местного самоуправления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133281E-665F-4BC7-BE2F-69A116F2CBBF}"/>
              </a:ext>
            </a:extLst>
          </p:cNvPr>
          <p:cNvCxnSpPr/>
          <p:nvPr/>
        </p:nvCxnSpPr>
        <p:spPr>
          <a:xfrm>
            <a:off x="640696" y="1365563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B1E3B91-725C-4F9F-93BE-B7A1A851D194}"/>
              </a:ext>
            </a:extLst>
          </p:cNvPr>
          <p:cNvSpPr txBox="1"/>
          <p:nvPr/>
        </p:nvSpPr>
        <p:spPr>
          <a:xfrm>
            <a:off x="8404790" y="5353721"/>
            <a:ext cx="38359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D1D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Сообщество в </a:t>
            </a:r>
            <a:r>
              <a:rPr lang="en-US" sz="2800" b="1" dirty="0">
                <a:solidFill>
                  <a:srgbClr val="0D1D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VK</a:t>
            </a:r>
            <a:endParaRPr lang="ru-RU" sz="2800" b="1" dirty="0">
              <a:solidFill>
                <a:srgbClr val="0D1D5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2000" b="1" dirty="0">
                <a:solidFill>
                  <a:srgbClr val="0D1D5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https://vk.com/mo_smedvedkovo</a:t>
            </a:r>
            <a:endParaRPr lang="ru-RU" sz="2000" b="1" dirty="0">
              <a:solidFill>
                <a:srgbClr val="0D1D5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384663-4B9B-8E02-9DF8-8F906B9D6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555" y="2223759"/>
            <a:ext cx="3016410" cy="30383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E209F2-24E0-B175-B217-C6DD70A10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009" y="2068670"/>
            <a:ext cx="2714016" cy="31243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358D6B-1971-60FA-69AB-BABD8691D300}"/>
              </a:ext>
            </a:extLst>
          </p:cNvPr>
          <p:cNvSpPr txBox="1"/>
          <p:nvPr/>
        </p:nvSpPr>
        <p:spPr>
          <a:xfrm>
            <a:off x="515938" y="5316298"/>
            <a:ext cx="38359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D1D5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Официальный сайт </a:t>
            </a:r>
            <a:r>
              <a:rPr lang="en-US" sz="2800" b="1" dirty="0">
                <a:solidFill>
                  <a:srgbClr val="0D1D5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smedvedkovo</a:t>
            </a:r>
            <a:r>
              <a:rPr lang="ru-RU" sz="2800" b="1" dirty="0">
                <a:solidFill>
                  <a:srgbClr val="0D1D5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800" b="1" dirty="0">
                <a:solidFill>
                  <a:srgbClr val="0D1D5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ru</a:t>
            </a:r>
            <a:endParaRPr lang="ru-RU" b="1" dirty="0">
              <a:solidFill>
                <a:srgbClr val="0D1D5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C3172C-6D59-F092-81CA-A7AE0F52E7EF}"/>
              </a:ext>
            </a:extLst>
          </p:cNvPr>
          <p:cNvSpPr txBox="1"/>
          <p:nvPr/>
        </p:nvSpPr>
        <p:spPr>
          <a:xfrm>
            <a:off x="4861277" y="5349601"/>
            <a:ext cx="34714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D1D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Telegram </a:t>
            </a:r>
            <a:r>
              <a:rPr lang="ru-RU" sz="2800" b="1" dirty="0">
                <a:solidFill>
                  <a:srgbClr val="0D1D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канал</a:t>
            </a:r>
          </a:p>
          <a:p>
            <a:pPr algn="ctr"/>
            <a:r>
              <a:rPr lang="en-US" sz="2000" b="1" dirty="0">
                <a:solidFill>
                  <a:srgbClr val="0D1D5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https://t.me/mo_smedvedkovo</a:t>
            </a:r>
            <a:endParaRPr lang="ru-RU" sz="2000" b="1" dirty="0">
              <a:solidFill>
                <a:srgbClr val="0D1D5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213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72C27FD-1BD3-4B67-AB9F-B36707A87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19</a:t>
            </a:fld>
            <a:endParaRPr lang="ru-RU" noProof="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D75BE8E-EA34-4150-93DB-A2E7C156A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5643" y="327793"/>
            <a:ext cx="11994204" cy="631936"/>
          </a:xfrm>
        </p:spPr>
        <p:txBody>
          <a:bodyPr/>
          <a:lstStyle/>
          <a:p>
            <a:pPr algn="ctr"/>
            <a:r>
              <a:rPr lang="ru-RU" sz="3000" dirty="0">
                <a:solidFill>
                  <a:srgbClr val="0D1D51"/>
                </a:solidFill>
              </a:rPr>
              <a:t>МЕСТНЫЕ И ГОРОДСКИЕ ПРАЗДНИЧНЫЕ МЕРОПРИЯТИЯ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32F15A5-7130-41A2-8967-3DEDE68619EB}"/>
              </a:ext>
            </a:extLst>
          </p:cNvPr>
          <p:cNvCxnSpPr/>
          <p:nvPr/>
        </p:nvCxnSpPr>
        <p:spPr>
          <a:xfrm>
            <a:off x="209886" y="1258153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DF6903F-EA31-4BCB-BC2E-D1AD85C879E9}"/>
              </a:ext>
            </a:extLst>
          </p:cNvPr>
          <p:cNvSpPr/>
          <p:nvPr/>
        </p:nvSpPr>
        <p:spPr>
          <a:xfrm>
            <a:off x="6605911" y="3429000"/>
            <a:ext cx="5586089" cy="1945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0"/>
            <a:r>
              <a:rPr lang="ru-RU" sz="3800" b="1" noProof="0" dirty="0">
                <a:solidFill>
                  <a:srgbClr val="0D1D51"/>
                </a:solidFill>
                <a:latin typeface="+mj-lt"/>
              </a:rPr>
              <a:t>ДЕНЬ ГОРОДА</a:t>
            </a:r>
          </a:p>
          <a:p>
            <a:pPr algn="ctr" rtl="0"/>
            <a:r>
              <a:rPr lang="ru-RU" sz="3800" b="1" dirty="0">
                <a:solidFill>
                  <a:srgbClr val="0D1D51"/>
                </a:solidFill>
                <a:latin typeface="+mj-lt"/>
              </a:rPr>
              <a:t>«С ДНЕМ РОЖДЕНИЯ, СТОЛИЦА!»</a:t>
            </a:r>
            <a:endParaRPr lang="ru-RU" sz="3800" b="1" noProof="0" dirty="0">
              <a:solidFill>
                <a:srgbClr val="0D1D51"/>
              </a:solidFill>
              <a:latin typeface="+mj-lt"/>
            </a:endParaRP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F6EE4DE3-4B83-4D49-AA8B-6CE8BF5564C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9886" y="1897046"/>
            <a:ext cx="6480331" cy="4321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5603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5E3677-5FC4-4712-BA70-5DBE5745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2</a:t>
            </a:fld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2E37A9B0-8DFC-4474-9F0A-612E661EF4E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5971" y="3346316"/>
            <a:ext cx="3821644" cy="1285361"/>
          </a:xfrm>
        </p:spPr>
        <p:txBody>
          <a:bodyPr rtlCol="0">
            <a:noAutofit/>
          </a:bodyPr>
          <a:lstStyle/>
          <a:p>
            <a:pPr marL="0" indent="0" algn="ctr" rtl="0">
              <a:lnSpc>
                <a:spcPct val="50000"/>
              </a:lnSpc>
              <a:buNone/>
            </a:pPr>
            <a:endParaRPr lang="ru-RU" sz="2400" b="1" dirty="0"/>
          </a:p>
          <a:p>
            <a:pPr marL="0" indent="0" algn="ctr" rtl="0">
              <a:lnSpc>
                <a:spcPct val="50000"/>
              </a:lnSpc>
              <a:buNone/>
            </a:pPr>
            <a:r>
              <a:rPr lang="ru-RU" sz="2000" b="1" dirty="0">
                <a:solidFill>
                  <a:srgbClr val="0D1D51"/>
                </a:solidFill>
              </a:rPr>
              <a:t>ОТДЕЛ ЭКОНОМИКИ</a:t>
            </a:r>
          </a:p>
          <a:p>
            <a:pPr marL="0" indent="0" algn="ctr" rtl="0">
              <a:lnSpc>
                <a:spcPct val="50000"/>
              </a:lnSpc>
              <a:buNone/>
            </a:pPr>
            <a:r>
              <a:rPr lang="ru-RU" sz="2000" b="1" dirty="0">
                <a:solidFill>
                  <a:srgbClr val="0D1D51"/>
                </a:solidFill>
              </a:rPr>
              <a:t> БУХГАЛТЕРСКОГО УЧЕТА </a:t>
            </a:r>
          </a:p>
          <a:p>
            <a:pPr marL="0" indent="0" algn="ctr" rtl="0">
              <a:lnSpc>
                <a:spcPct val="50000"/>
              </a:lnSpc>
              <a:buNone/>
            </a:pPr>
            <a:r>
              <a:rPr lang="ru-RU" sz="2000" b="1" dirty="0">
                <a:solidFill>
                  <a:srgbClr val="0D1D51"/>
                </a:solidFill>
              </a:rPr>
              <a:t>И ОТЧЕТНОСТИ</a:t>
            </a:r>
          </a:p>
          <a:p>
            <a:pPr marL="0" indent="0" algn="ctr" rtl="0">
              <a:lnSpc>
                <a:spcPct val="50000"/>
              </a:lnSpc>
              <a:buNone/>
            </a:pPr>
            <a:endParaRPr lang="ru-RU" sz="2400" b="1" dirty="0">
              <a:solidFill>
                <a:srgbClr val="0D1D51"/>
              </a:solidFill>
            </a:endParaRPr>
          </a:p>
          <a:p>
            <a:pPr marL="0" indent="0" algn="ctr" rtl="0">
              <a:lnSpc>
                <a:spcPct val="50000"/>
              </a:lnSpc>
              <a:buNone/>
            </a:pPr>
            <a:endParaRPr lang="ru-RU" sz="2400" b="1" dirty="0">
              <a:solidFill>
                <a:srgbClr val="0D1D51"/>
              </a:solidFill>
            </a:endParaRP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D78F2DCC-A50E-40A1-81F9-70371D4AA42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380607" y="3687389"/>
            <a:ext cx="3445566" cy="791669"/>
          </a:xfrm>
        </p:spPr>
        <p:txBody>
          <a:bodyPr rtlCol="0"/>
          <a:lstStyle/>
          <a:p>
            <a:pPr rtl="0"/>
            <a:r>
              <a:rPr lang="ru-RU" sz="2400" dirty="0">
                <a:solidFill>
                  <a:srgbClr val="0D1D51"/>
                </a:solidFill>
              </a:rPr>
              <a:t>Советник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EFB782-310E-41FF-AAAB-8A9848D1BA3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1591" b="1591"/>
          <a:stretch>
            <a:fillRect/>
          </a:stretch>
        </p:blipFill>
        <p:spPr>
          <a:xfrm>
            <a:off x="522640" y="822086"/>
            <a:ext cx="1198992" cy="1185132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BB985D-7833-4E74-AA1C-E9A4BC3CC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56" y="674546"/>
            <a:ext cx="11150600" cy="1185132"/>
          </a:xfrm>
        </p:spPr>
        <p:txBody>
          <a:bodyPr rtlCol="0"/>
          <a:lstStyle/>
          <a:p>
            <a:pPr rtl="0"/>
            <a:r>
              <a:rPr lang="ru-RU" dirty="0"/>
              <a:t>СТРУКТУРА АППАРАТА СОВЕТА ДЕПУТАТОВ МУНИЦИПАЛЬНОГО ОКРУГА </a:t>
            </a:r>
            <a:br>
              <a:rPr lang="ru-RU" dirty="0"/>
            </a:br>
            <a:r>
              <a:rPr lang="ru-RU" dirty="0"/>
              <a:t>СЕВЕРНОЕ МЕДВЕДКОВО</a:t>
            </a:r>
            <a:endParaRPr lang="ru-RU" sz="2800" dirty="0">
              <a:solidFill>
                <a:srgbClr val="0D1D5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6545A6-5532-426C-ACF7-DFBEDB7AAFD0}"/>
              </a:ext>
            </a:extLst>
          </p:cNvPr>
          <p:cNvSpPr txBox="1"/>
          <p:nvPr/>
        </p:nvSpPr>
        <p:spPr>
          <a:xfrm>
            <a:off x="522640" y="4779217"/>
            <a:ext cx="326943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D1D51"/>
                </a:solidFill>
                <a:latin typeface="+mj-lt"/>
              </a:rPr>
              <a:t>Главный бухгалтер-начальник отдела</a:t>
            </a:r>
          </a:p>
          <a:p>
            <a:r>
              <a:rPr lang="ru-RU" b="1" dirty="0">
                <a:solidFill>
                  <a:srgbClr val="0D1D51"/>
                </a:solidFill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D1D51"/>
                </a:solidFill>
                <a:latin typeface="+mj-lt"/>
              </a:rPr>
              <a:t>Советник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988ED88-F204-4044-8BA4-0012A38B7898}"/>
              </a:ext>
            </a:extLst>
          </p:cNvPr>
          <p:cNvGrpSpPr/>
          <p:nvPr/>
        </p:nvGrpSpPr>
        <p:grpSpPr>
          <a:xfrm rot="3040845">
            <a:off x="11143202" y="6079590"/>
            <a:ext cx="579882" cy="678367"/>
            <a:chOff x="11114087" y="2241550"/>
            <a:chExt cx="1905000" cy="2354263"/>
          </a:xfrm>
          <a:solidFill>
            <a:schemeClr val="bg1">
              <a:lumMod val="85000"/>
            </a:schemeClr>
          </a:solidFill>
        </p:grpSpPr>
        <p:sp>
          <p:nvSpPr>
            <p:cNvPr id="21" name="Полилиния 5">
              <a:extLst>
                <a:ext uri="{FF2B5EF4-FFF2-40B4-BE49-F238E27FC236}">
                  <a16:creationId xmlns:a16="http://schemas.microsoft.com/office/drawing/2014/main" id="{0159A4F5-5957-40EA-A896-87833E540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7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6">
              <a:extLst>
                <a:ext uri="{FF2B5EF4-FFF2-40B4-BE49-F238E27FC236}">
                  <a16:creationId xmlns:a16="http://schemas.microsoft.com/office/drawing/2014/main" id="{5568D764-A0BD-4EF4-B820-0D114ABBC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7">
              <a:extLst>
                <a:ext uri="{FF2B5EF4-FFF2-40B4-BE49-F238E27FC236}">
                  <a16:creationId xmlns:a16="http://schemas.microsoft.com/office/drawing/2014/main" id="{83C2C946-01D5-4DA3-9B6A-22F542343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5" name="Объект 6">
            <a:extLst>
              <a:ext uri="{FF2B5EF4-FFF2-40B4-BE49-F238E27FC236}">
                <a16:creationId xmlns:a16="http://schemas.microsoft.com/office/drawing/2014/main" id="{203F1F16-43FB-39B2-2A8C-F278DB760A00}"/>
              </a:ext>
            </a:extLst>
          </p:cNvPr>
          <p:cNvSpPr txBox="1">
            <a:spLocks/>
          </p:cNvSpPr>
          <p:nvPr/>
        </p:nvSpPr>
        <p:spPr>
          <a:xfrm>
            <a:off x="4409292" y="3565058"/>
            <a:ext cx="3373416" cy="885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Font typeface="Arial" panose="020B0604020202020204" pitchFamily="34" charset="0"/>
              <a:buNone/>
            </a:pPr>
            <a:endParaRPr lang="ru-RU" sz="2400" b="1" dirty="0"/>
          </a:p>
          <a:p>
            <a:pPr marL="0" indent="0" algn="ctr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0D1D51"/>
                </a:solidFill>
              </a:rPr>
              <a:t>ЮРИСКОНСУЛЬТ-</a:t>
            </a:r>
          </a:p>
          <a:p>
            <a:pPr marL="0" indent="0" algn="ctr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0D1D51"/>
                </a:solidFill>
              </a:rPr>
              <a:t>СОВЕТНИК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EC05075-992F-7563-D9AB-4E6C78AF5511}"/>
              </a:ext>
            </a:extLst>
          </p:cNvPr>
          <p:cNvCxnSpPr/>
          <p:nvPr/>
        </p:nvCxnSpPr>
        <p:spPr>
          <a:xfrm>
            <a:off x="3792075" y="2010407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842B238-1D7D-D5F0-A451-C75E89F88A70}"/>
              </a:ext>
            </a:extLst>
          </p:cNvPr>
          <p:cNvCxnSpPr>
            <a:cxnSpLocks/>
          </p:cNvCxnSpPr>
          <p:nvPr/>
        </p:nvCxnSpPr>
        <p:spPr>
          <a:xfrm>
            <a:off x="4688464" y="4546083"/>
            <a:ext cx="2815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0062A28-DD88-020E-1063-818616987313}"/>
              </a:ext>
            </a:extLst>
          </p:cNvPr>
          <p:cNvCxnSpPr>
            <a:cxnSpLocks/>
          </p:cNvCxnSpPr>
          <p:nvPr/>
        </p:nvCxnSpPr>
        <p:spPr>
          <a:xfrm>
            <a:off x="8695854" y="4546083"/>
            <a:ext cx="2815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4114AB8-C88A-4B51-1E0E-A76C789DF330}"/>
              </a:ext>
            </a:extLst>
          </p:cNvPr>
          <p:cNvCxnSpPr>
            <a:cxnSpLocks/>
          </p:cNvCxnSpPr>
          <p:nvPr/>
        </p:nvCxnSpPr>
        <p:spPr>
          <a:xfrm>
            <a:off x="749821" y="4546083"/>
            <a:ext cx="2815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2F82D81B-55E9-F2A9-62B4-47B58A1AF51E}"/>
              </a:ext>
            </a:extLst>
          </p:cNvPr>
          <p:cNvCxnSpPr>
            <a:cxnSpLocks/>
          </p:cNvCxnSpPr>
          <p:nvPr/>
        </p:nvCxnSpPr>
        <p:spPr>
          <a:xfrm flipH="1">
            <a:off x="3210128" y="2908570"/>
            <a:ext cx="581947" cy="36965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5B0B4EDA-CACA-425B-89BF-810A09C33728}"/>
              </a:ext>
            </a:extLst>
          </p:cNvPr>
          <p:cNvCxnSpPr/>
          <p:nvPr/>
        </p:nvCxnSpPr>
        <p:spPr>
          <a:xfrm>
            <a:off x="6096000" y="2908570"/>
            <a:ext cx="0" cy="36965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8432DCEB-24D3-C718-CED7-7BAA9F0174FE}"/>
              </a:ext>
            </a:extLst>
          </p:cNvPr>
          <p:cNvCxnSpPr/>
          <p:nvPr/>
        </p:nvCxnSpPr>
        <p:spPr>
          <a:xfrm>
            <a:off x="8180962" y="2908570"/>
            <a:ext cx="435038" cy="369651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бъект 7">
            <a:extLst>
              <a:ext uri="{FF2B5EF4-FFF2-40B4-BE49-F238E27FC236}">
                <a16:creationId xmlns:a16="http://schemas.microsoft.com/office/drawing/2014/main" id="{CA209D73-CF36-31A3-BB21-F5A97816F5EB}"/>
              </a:ext>
            </a:extLst>
          </p:cNvPr>
          <p:cNvSpPr txBox="1">
            <a:spLocks/>
          </p:cNvSpPr>
          <p:nvPr/>
        </p:nvSpPr>
        <p:spPr>
          <a:xfrm>
            <a:off x="8379004" y="4821567"/>
            <a:ext cx="3445566" cy="7916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>
                <a:solidFill>
                  <a:srgbClr val="0D1D51"/>
                </a:solidFill>
              </a:rPr>
              <a:t>Советник</a:t>
            </a:r>
            <a:endParaRPr lang="ru-RU" sz="2400" dirty="0">
              <a:solidFill>
                <a:srgbClr val="0D1D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69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97AB764-8B61-40F4-9E70-18A0781CA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641" y="2233588"/>
            <a:ext cx="5438834" cy="2616715"/>
          </a:xfrm>
        </p:spPr>
        <p:txBody>
          <a:bodyPr/>
          <a:lstStyle/>
          <a:p>
            <a:r>
              <a:rPr lang="ru-RU" sz="3000" dirty="0">
                <a:solidFill>
                  <a:srgbClr val="002060"/>
                </a:solidFill>
              </a:rPr>
              <a:t>Поздравление с новым годом семей мобилизованных жителей Северного Медведково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3A11B1B-19FE-4385-83CD-17B9FB3AF4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01475" y="6438901"/>
            <a:ext cx="390525" cy="204788"/>
          </a:xfrm>
        </p:spPr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20</a:t>
            </a:fld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AADAB6-D8F8-8550-CC5C-08E931B4B4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684" t="7877" r="39668" b="1804"/>
          <a:stretch/>
        </p:blipFill>
        <p:spPr>
          <a:xfrm>
            <a:off x="706851" y="1330580"/>
            <a:ext cx="4789277" cy="4826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19319545-DCDD-4D76-3297-82D2A6E56026}"/>
              </a:ext>
            </a:extLst>
          </p:cNvPr>
          <p:cNvSpPr txBox="1">
            <a:spLocks/>
          </p:cNvSpPr>
          <p:nvPr/>
        </p:nvSpPr>
        <p:spPr>
          <a:xfrm>
            <a:off x="-192729" y="304885"/>
            <a:ext cx="11994204" cy="63193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ru-RU" sz="3000">
                <a:solidFill>
                  <a:srgbClr val="0D1D51"/>
                </a:solidFill>
              </a:rPr>
              <a:t>МЕСТНЫЕ И ГОРОДСКИЕ ПРАЗДНИЧНЫЕ МЕРОПРИЯТИЯ</a:t>
            </a:r>
            <a:endParaRPr lang="ru-RU" sz="3000" dirty="0">
              <a:solidFill>
                <a:srgbClr val="0D1D51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8338225-D906-9B93-F63D-2D506E46BE2B}"/>
              </a:ext>
            </a:extLst>
          </p:cNvPr>
          <p:cNvCxnSpPr/>
          <p:nvPr/>
        </p:nvCxnSpPr>
        <p:spPr>
          <a:xfrm>
            <a:off x="229341" y="1005234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658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7A18C4A-9F08-4ADF-9079-526E4A640FF3}"/>
              </a:ext>
            </a:extLst>
          </p:cNvPr>
          <p:cNvGrpSpPr/>
          <p:nvPr/>
        </p:nvGrpSpPr>
        <p:grpSpPr>
          <a:xfrm rot="14082527">
            <a:off x="4735649" y="5191758"/>
            <a:ext cx="1250046" cy="1568540"/>
            <a:chOff x="11114087" y="2241550"/>
            <a:chExt cx="1905000" cy="2354263"/>
          </a:xfrm>
          <a:solidFill>
            <a:schemeClr val="bg2"/>
          </a:solidFill>
        </p:grpSpPr>
        <p:sp>
          <p:nvSpPr>
            <p:cNvPr id="18" name="Полилиния 5">
              <a:extLst>
                <a:ext uri="{FF2B5EF4-FFF2-40B4-BE49-F238E27FC236}">
                  <a16:creationId xmlns:a16="http://schemas.microsoft.com/office/drawing/2014/main" id="{0A9704D7-C58A-45BB-A15F-4B0AF37E8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7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 6">
              <a:extLst>
                <a:ext uri="{FF2B5EF4-FFF2-40B4-BE49-F238E27FC236}">
                  <a16:creationId xmlns:a16="http://schemas.microsoft.com/office/drawing/2014/main" id="{5A2AE57B-9CD0-4321-8519-6F6FC1BD8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7">
              <a:extLst>
                <a:ext uri="{FF2B5EF4-FFF2-40B4-BE49-F238E27FC236}">
                  <a16:creationId xmlns:a16="http://schemas.microsoft.com/office/drawing/2014/main" id="{F82BFF89-D68E-4B9D-BF8B-F2B20C486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D75BE8E-EA34-4150-93DB-A2E7C156A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2"/>
            <a:ext cx="11150600" cy="629678"/>
          </a:xfrm>
        </p:spPr>
        <p:txBody>
          <a:bodyPr/>
          <a:lstStyle/>
          <a:p>
            <a:r>
              <a:rPr lang="ru-RU" sz="2800" dirty="0">
                <a:solidFill>
                  <a:srgbClr val="0D1D51"/>
                </a:solidFill>
              </a:rPr>
              <a:t>МЕСТНЫЕ И ГОРОДСКИЕ ПРАЗДНИЧНЫЕ МЕРОПРИЯТИЯ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E3B79AC7-A512-49ED-97B0-343280DCB0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77478" y="1383809"/>
            <a:ext cx="8968862" cy="8633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D1D51"/>
                </a:solidFill>
              </a:rPr>
              <a:t>НОВОГОДНИЕ ТЕАТРАЛИЗОВАННЫЕ ПРЕДСТАВЛЕНИЯ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D1D51"/>
                </a:solidFill>
              </a:rPr>
              <a:t>«ТАЙНА НОВОГОДНИХ ЧАСОВ»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72C27FD-1BD3-4B67-AB9F-B36707A87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21</a:t>
            </a:fld>
            <a:endParaRPr lang="ru-RU" noProof="0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F50743B-A3D2-4CB2-BE0B-78F51F96D22C}"/>
              </a:ext>
            </a:extLst>
          </p:cNvPr>
          <p:cNvCxnSpPr/>
          <p:nvPr/>
        </p:nvCxnSpPr>
        <p:spPr>
          <a:xfrm>
            <a:off x="515938" y="1049537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5932EBD6-535A-42C6-A494-7F508C65DC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3209" y="2373845"/>
            <a:ext cx="5133464" cy="3602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Объект 26">
            <a:extLst>
              <a:ext uri="{FF2B5EF4-FFF2-40B4-BE49-F238E27FC236}">
                <a16:creationId xmlns:a16="http://schemas.microsoft.com/office/drawing/2014/main" id="{CF1827CA-9A9C-4B18-B983-D56D1A8EBD6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2394929"/>
            <a:ext cx="5881554" cy="357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6081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1F62AB8-7EE5-47AC-BD5D-3F71A03FC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22</a:t>
            </a:fld>
            <a:endParaRPr lang="ru-RU" noProof="0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DAB8613-6CC9-4C01-9E05-4D64187A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6" y="889256"/>
            <a:ext cx="5627472" cy="1325563"/>
          </a:xfrm>
        </p:spPr>
        <p:txBody>
          <a:bodyPr/>
          <a:lstStyle/>
          <a:p>
            <a:r>
              <a:rPr lang="ru-RU" dirty="0">
                <a:solidFill>
                  <a:srgbClr val="0D1D51"/>
                </a:solidFill>
              </a:rPr>
              <a:t>Совету ветеранов –</a:t>
            </a:r>
            <a:br>
              <a:rPr lang="ru-RU" dirty="0">
                <a:solidFill>
                  <a:srgbClr val="0D1D51"/>
                </a:solidFill>
              </a:rPr>
            </a:br>
            <a:r>
              <a:rPr lang="ru-RU" dirty="0">
                <a:solidFill>
                  <a:srgbClr val="0D1D51"/>
                </a:solidFill>
              </a:rPr>
              <a:t>30 лет!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0266FBE-0D6C-4DB2-BF1C-C6F665ECDDE2}"/>
              </a:ext>
            </a:extLst>
          </p:cNvPr>
          <p:cNvCxnSpPr/>
          <p:nvPr/>
        </p:nvCxnSpPr>
        <p:spPr>
          <a:xfrm>
            <a:off x="268955" y="2115130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E78279-4F74-667D-18A7-DE7C3F5180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746" r="12746"/>
          <a:stretch>
            <a:fillRect/>
          </a:stretch>
        </p:blipFill>
        <p:spPr>
          <a:xfrm>
            <a:off x="6212104" y="0"/>
            <a:ext cx="5979896" cy="5483315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6DD088-B781-2EF0-858B-375E51B9F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26" y="2741657"/>
            <a:ext cx="5364671" cy="3235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5645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7A18C4A-9F08-4ADF-9079-526E4A640FF3}"/>
              </a:ext>
            </a:extLst>
          </p:cNvPr>
          <p:cNvGrpSpPr/>
          <p:nvPr/>
        </p:nvGrpSpPr>
        <p:grpSpPr>
          <a:xfrm rot="19448054">
            <a:off x="159140" y="5171374"/>
            <a:ext cx="1455794" cy="1692623"/>
            <a:chOff x="11114087" y="2241550"/>
            <a:chExt cx="1905000" cy="2354263"/>
          </a:xfrm>
          <a:solidFill>
            <a:schemeClr val="bg2"/>
          </a:solidFill>
        </p:grpSpPr>
        <p:sp>
          <p:nvSpPr>
            <p:cNvPr id="18" name="Полилиния 5">
              <a:extLst>
                <a:ext uri="{FF2B5EF4-FFF2-40B4-BE49-F238E27FC236}">
                  <a16:creationId xmlns:a16="http://schemas.microsoft.com/office/drawing/2014/main" id="{0A9704D7-C58A-45BB-A15F-4B0AF37E8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7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 6">
              <a:extLst>
                <a:ext uri="{FF2B5EF4-FFF2-40B4-BE49-F238E27FC236}">
                  <a16:creationId xmlns:a16="http://schemas.microsoft.com/office/drawing/2014/main" id="{5A2AE57B-9CD0-4321-8519-6F6FC1BD8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7">
              <a:extLst>
                <a:ext uri="{FF2B5EF4-FFF2-40B4-BE49-F238E27FC236}">
                  <a16:creationId xmlns:a16="http://schemas.microsoft.com/office/drawing/2014/main" id="{F82BFF89-D68E-4B9D-BF8B-F2B20C486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8" name="Объект 7">
            <a:extLst>
              <a:ext uri="{FF2B5EF4-FFF2-40B4-BE49-F238E27FC236}">
                <a16:creationId xmlns:a16="http://schemas.microsoft.com/office/drawing/2014/main" id="{E3B79AC7-A512-49ED-97B0-343280DCB0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33612" y="1640270"/>
            <a:ext cx="7724775" cy="54474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D1D51"/>
                </a:solidFill>
              </a:rPr>
              <a:t>«ДЕНЬ СЕМЬИ, ЛЮБВИ И ВЕРНОСТИ»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72C27FD-1BD3-4B67-AB9F-B36707A87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23</a:t>
            </a:fld>
            <a:endParaRPr lang="ru-RU" noProof="0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F50743B-A3D2-4CB2-BE0B-78F51F96D22C}"/>
              </a:ext>
            </a:extLst>
          </p:cNvPr>
          <p:cNvCxnSpPr/>
          <p:nvPr/>
        </p:nvCxnSpPr>
        <p:spPr>
          <a:xfrm>
            <a:off x="284826" y="1151149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6FF4FC78-4410-9507-4224-385FD8B7F1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1518" y="2314649"/>
            <a:ext cx="5306122" cy="3814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Объект 22">
            <a:extLst>
              <a:ext uri="{FF2B5EF4-FFF2-40B4-BE49-F238E27FC236}">
                <a16:creationId xmlns:a16="http://schemas.microsoft.com/office/drawing/2014/main" id="{E1F88878-4AA4-E49A-1FEA-8218E032295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62675" y="2314649"/>
            <a:ext cx="5562600" cy="3814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16EE496A-DBD8-4B87-3B3B-68AEF0339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5643" y="327793"/>
            <a:ext cx="11994204" cy="631936"/>
          </a:xfrm>
        </p:spPr>
        <p:txBody>
          <a:bodyPr/>
          <a:lstStyle/>
          <a:p>
            <a:pPr algn="ctr"/>
            <a:r>
              <a:rPr lang="ru-RU" sz="3000" dirty="0">
                <a:solidFill>
                  <a:srgbClr val="0D1D51"/>
                </a:solidFill>
              </a:rPr>
              <a:t>МЕСТНЫЕ И ГОРОДСКИЕ ПРАЗДНИЧНЫЕ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1800594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E3B79AC7-A512-49ED-97B0-343280DCB0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38487" y="1588943"/>
            <a:ext cx="5915025" cy="46625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D1D51"/>
                </a:solidFill>
              </a:rPr>
              <a:t>«МЫ ВСЕ РОДОМ ИЗ ДЕТСТВА!»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72C27FD-1BD3-4B67-AB9F-B36707A87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24</a:t>
            </a:fld>
            <a:endParaRPr lang="ru-RU" noProof="0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7A18C4A-9F08-4ADF-9079-526E4A640FF3}"/>
              </a:ext>
            </a:extLst>
          </p:cNvPr>
          <p:cNvGrpSpPr/>
          <p:nvPr/>
        </p:nvGrpSpPr>
        <p:grpSpPr>
          <a:xfrm rot="18199826">
            <a:off x="111747" y="5390236"/>
            <a:ext cx="1109537" cy="1305064"/>
            <a:chOff x="11114087" y="2241550"/>
            <a:chExt cx="1905000" cy="2354263"/>
          </a:xfrm>
          <a:solidFill>
            <a:schemeClr val="bg2"/>
          </a:solidFill>
        </p:grpSpPr>
        <p:sp>
          <p:nvSpPr>
            <p:cNvPr id="18" name="Полилиния 5">
              <a:extLst>
                <a:ext uri="{FF2B5EF4-FFF2-40B4-BE49-F238E27FC236}">
                  <a16:creationId xmlns:a16="http://schemas.microsoft.com/office/drawing/2014/main" id="{0A9704D7-C58A-45BB-A15F-4B0AF37E8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7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 6">
              <a:extLst>
                <a:ext uri="{FF2B5EF4-FFF2-40B4-BE49-F238E27FC236}">
                  <a16:creationId xmlns:a16="http://schemas.microsoft.com/office/drawing/2014/main" id="{5A2AE57B-9CD0-4321-8519-6F6FC1BD8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7">
              <a:extLst>
                <a:ext uri="{FF2B5EF4-FFF2-40B4-BE49-F238E27FC236}">
                  <a16:creationId xmlns:a16="http://schemas.microsoft.com/office/drawing/2014/main" id="{F82BFF89-D68E-4B9D-BF8B-F2B20C486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CBE3672-7DAF-4491-AEAE-EF7138623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00"/>
          <a:stretch/>
        </p:blipFill>
        <p:spPr>
          <a:xfrm>
            <a:off x="5749047" y="2492995"/>
            <a:ext cx="6026115" cy="3508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B9E240BC-3E41-758E-CF46-8496268BE7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6194" y="2492995"/>
            <a:ext cx="4678632" cy="3508974"/>
          </a:xfrm>
        </p:spPr>
      </p:pic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83C3DB18-74FB-898B-9393-FD908FD51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5643" y="327793"/>
            <a:ext cx="11994204" cy="631936"/>
          </a:xfrm>
        </p:spPr>
        <p:txBody>
          <a:bodyPr/>
          <a:lstStyle/>
          <a:p>
            <a:pPr algn="ctr"/>
            <a:r>
              <a:rPr lang="ru-RU" sz="3000" dirty="0">
                <a:solidFill>
                  <a:srgbClr val="0D1D51"/>
                </a:solidFill>
              </a:rPr>
              <a:t>МЕСТНЫЕ И ГОРОДСКИЕ ПРАЗДНИЧНЫЕ МЕРОПРИЯТИЯ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47EE279-D60C-D797-0DAA-576E8CC86CF1}"/>
              </a:ext>
            </a:extLst>
          </p:cNvPr>
          <p:cNvCxnSpPr/>
          <p:nvPr/>
        </p:nvCxnSpPr>
        <p:spPr>
          <a:xfrm>
            <a:off x="284826" y="1151149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548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1F62AB8-7EE5-47AC-BD5D-3F71A03FC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25</a:t>
            </a:fld>
            <a:endParaRPr lang="ru-RU" noProof="0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DAB8613-6CC9-4C01-9E05-4D64187A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6" y="889256"/>
            <a:ext cx="5627472" cy="1325563"/>
          </a:xfrm>
        </p:spPr>
        <p:txBody>
          <a:bodyPr/>
          <a:lstStyle/>
          <a:p>
            <a:r>
              <a:rPr lang="ru-RU" dirty="0">
                <a:solidFill>
                  <a:srgbClr val="0D1D51"/>
                </a:solidFill>
              </a:rPr>
              <a:t>МЕСТНЫЕ И ГОРОДСКИЕ ПРАЗДНИЧНЫЕ МЕРОПРИЯТИЯ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0266FBE-0D6C-4DB2-BF1C-C6F665ECDDE2}"/>
              </a:ext>
            </a:extLst>
          </p:cNvPr>
          <p:cNvCxnSpPr/>
          <p:nvPr/>
        </p:nvCxnSpPr>
        <p:spPr>
          <a:xfrm>
            <a:off x="220829" y="2394263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A27FC4A-3646-43D4-A5FA-B138D1150B90}"/>
              </a:ext>
            </a:extLst>
          </p:cNvPr>
          <p:cNvSpPr txBox="1"/>
          <p:nvPr/>
        </p:nvSpPr>
        <p:spPr>
          <a:xfrm>
            <a:off x="0" y="3209568"/>
            <a:ext cx="60567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D1D51"/>
                </a:solidFill>
                <a:latin typeface="+mj-lt"/>
              </a:rPr>
              <a:t>Туристические группы в музей-усадьбу Остафьево, город Коломну </a:t>
            </a:r>
            <a:r>
              <a:rPr lang="ru-RU" sz="2400" b="1" dirty="0">
                <a:solidFill>
                  <a:srgbClr val="0D1D51"/>
                </a:solidFill>
                <a:effectLst/>
                <a:latin typeface="+mj-lt"/>
                <a:ea typeface="Calibri" panose="020F0502020204030204" pitchFamily="34" charset="0"/>
              </a:rPr>
              <a:t>с посещением Коломенского кремля и музея Коломенской пастилы, музей Жостовской фабрики декоративной росписи</a:t>
            </a:r>
            <a:endParaRPr lang="ru-RU" sz="2400" b="1" dirty="0">
              <a:solidFill>
                <a:srgbClr val="0D1D51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9CA45B-EDCA-AE6A-2183-82FFB5756E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3769" r="137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0038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5EEB73-0D8D-19F5-14BA-C1FA56151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8400" y="214312"/>
            <a:ext cx="5194221" cy="2090808"/>
          </a:xfrm>
        </p:spPr>
        <p:txBody>
          <a:bodyPr/>
          <a:lstStyle/>
          <a:p>
            <a:r>
              <a:rPr lang="ru-RU" sz="3600" dirty="0"/>
              <a:t>Патриотический проект</a:t>
            </a:r>
            <a:br>
              <a:rPr lang="ru-RU" sz="3600" dirty="0"/>
            </a:br>
            <a:r>
              <a:rPr lang="ru-RU" sz="3600" dirty="0"/>
              <a:t>«Улица в лицах</a:t>
            </a:r>
            <a:r>
              <a:rPr lang="ru-RU" sz="4000" dirty="0"/>
              <a:t>»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52B8284C-490A-D7A3-879F-EB3A5E8A59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6660" r="16660"/>
          <a:stretch/>
        </p:blipFill>
        <p:spPr>
          <a:xfrm>
            <a:off x="742802" y="723694"/>
            <a:ext cx="5313338" cy="5313338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FDE5F9-2D49-6A2A-1450-81252893579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96725" y="6456363"/>
            <a:ext cx="295275" cy="187325"/>
          </a:xfrm>
        </p:spPr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26</a:t>
            </a:fld>
            <a:endParaRPr lang="ru-RU" noProof="0" dirty="0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DF1B9480-3B3E-9ED7-3566-C6205123929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6340501" y="2972425"/>
            <a:ext cx="5305660" cy="3265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26A50D2-02FD-5C46-2F01-55EB139CC979}"/>
              </a:ext>
            </a:extLst>
          </p:cNvPr>
          <p:cNvCxnSpPr/>
          <p:nvPr/>
        </p:nvCxnSpPr>
        <p:spPr>
          <a:xfrm>
            <a:off x="6340501" y="2509736"/>
            <a:ext cx="46906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759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6C7EF6-030E-4D2F-B1D5-55E707926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27</a:t>
            </a:fld>
            <a:endParaRPr lang="ru-RU" noProof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5307D501-D741-4BBB-90FE-A3A5C08CF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4"/>
            <a:ext cx="10923790" cy="4070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D1D51"/>
                </a:solidFill>
                <a:ea typeface="Times New Roman" panose="02020603050405020304" pitchFamily="18" charset="0"/>
              </a:rPr>
              <a:t>	О</a:t>
            </a:r>
            <a:r>
              <a:rPr lang="ru-RU" sz="2400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</a:rPr>
              <a:t>беспечение соблюдения законности в муниципальном округе Северное 	Медведково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D1D51"/>
                </a:solidFill>
                <a:ea typeface="Times New Roman" panose="02020603050405020304" pitchFamily="18" charset="0"/>
              </a:rPr>
              <a:t>	О</a:t>
            </a:r>
            <a:r>
              <a:rPr lang="ru-RU" sz="2400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</a:rPr>
              <a:t>беспечение соответствия действующему законодательству 	муниципальных правовых и нормативных правовых актов</a:t>
            </a:r>
            <a:r>
              <a:rPr lang="ru-RU" sz="2400" dirty="0">
                <a:solidFill>
                  <a:srgbClr val="0D1D51"/>
                </a:solidFill>
              </a:rPr>
              <a:t>	</a:t>
            </a:r>
          </a:p>
          <a:p>
            <a:pPr marL="0" indent="0">
              <a:buNone/>
            </a:pPr>
            <a:r>
              <a:rPr lang="ru-RU" sz="2400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Договорная работа: заключено </a:t>
            </a:r>
            <a:r>
              <a:rPr lang="ru-RU" sz="2400" b="1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39 </a:t>
            </a:r>
            <a:r>
              <a:rPr lang="ru-RU" sz="2400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договоров, </a:t>
            </a:r>
            <a:r>
              <a:rPr lang="ru-RU" sz="2400" b="1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муниципальных 	контракта</a:t>
            </a:r>
            <a:endParaRPr lang="ru-RU" sz="2400" kern="1200" dirty="0">
              <a:solidFill>
                <a:srgbClr val="0D1D5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D1D51"/>
                </a:solidFill>
                <a:ea typeface="Times New Roman" panose="02020603050405020304" pitchFamily="18" charset="0"/>
              </a:rPr>
              <a:t>	О</a:t>
            </a:r>
            <a:r>
              <a:rPr lang="ru-RU" sz="2400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</a:rPr>
              <a:t>беспечение предоставления муниципальных услуг: рассмотрены 2 	заявления и подготовлены распорядительные </a:t>
            </a:r>
            <a:r>
              <a:rPr lang="ru-RU" sz="2400" dirty="0">
                <a:solidFill>
                  <a:srgbClr val="0D1D51"/>
                </a:solidFill>
                <a:effectLst/>
                <a:ea typeface="Calibri" panose="020F0502020204030204" pitchFamily="34" charset="0"/>
              </a:rPr>
              <a:t>документы по оказанию 	муниципальной услуги «</a:t>
            </a:r>
            <a:r>
              <a:rPr lang="ru-RU" sz="2400" dirty="0">
                <a:solidFill>
                  <a:srgbClr val="0D1D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Выдача разрешения на вступление в брак  лицам     не достигшим 18 лет»</a:t>
            </a:r>
            <a:endParaRPr lang="ru-RU" sz="2400" dirty="0">
              <a:solidFill>
                <a:srgbClr val="0D1D51"/>
              </a:solidFill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7C69B5BB-E2DE-48F3-93CD-E31E5A4A7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12" y="280706"/>
            <a:ext cx="6180137" cy="920336"/>
          </a:xfrm>
        </p:spPr>
        <p:txBody>
          <a:bodyPr/>
          <a:lstStyle/>
          <a:p>
            <a:r>
              <a:rPr lang="ru-RU" dirty="0">
                <a:solidFill>
                  <a:srgbClr val="0D1D51"/>
                </a:solidFill>
              </a:rPr>
              <a:t>Юрисконсульт-советник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A7D10BE-8CF7-420A-A91C-087C276329C2}"/>
              </a:ext>
            </a:extLst>
          </p:cNvPr>
          <p:cNvCxnSpPr>
            <a:cxnSpLocks/>
          </p:cNvCxnSpPr>
          <p:nvPr/>
        </p:nvCxnSpPr>
        <p:spPr>
          <a:xfrm>
            <a:off x="515938" y="1282595"/>
            <a:ext cx="5091764" cy="0"/>
          </a:xfrm>
          <a:prstGeom prst="line">
            <a:avLst/>
          </a:prstGeom>
          <a:ln>
            <a:solidFill>
              <a:srgbClr val="0D1D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 descr="Контрольный список (справа налево)">
            <a:extLst>
              <a:ext uri="{FF2B5EF4-FFF2-40B4-BE49-F238E27FC236}">
                <a16:creationId xmlns:a16="http://schemas.microsoft.com/office/drawing/2014/main" id="{5C5FA328-A530-4778-AA9F-8692CDBA4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437" y="1888128"/>
            <a:ext cx="466725" cy="466725"/>
          </a:xfrm>
          <a:prstGeom prst="rect">
            <a:avLst/>
          </a:prstGeom>
        </p:spPr>
      </p:pic>
      <p:pic>
        <p:nvPicPr>
          <p:cNvPr id="9" name="Рисунок 8" descr="Контрольный список (справа налево)">
            <a:extLst>
              <a:ext uri="{FF2B5EF4-FFF2-40B4-BE49-F238E27FC236}">
                <a16:creationId xmlns:a16="http://schemas.microsoft.com/office/drawing/2014/main" id="{2D3743B0-1B5A-484D-AD3F-767A4F63D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199" y="2683568"/>
            <a:ext cx="466725" cy="466725"/>
          </a:xfrm>
          <a:prstGeom prst="rect">
            <a:avLst/>
          </a:prstGeom>
        </p:spPr>
      </p:pic>
      <p:pic>
        <p:nvPicPr>
          <p:cNvPr id="10" name="Рисунок 9" descr="Контрольный список (справа налево)">
            <a:extLst>
              <a:ext uri="{FF2B5EF4-FFF2-40B4-BE49-F238E27FC236}">
                <a16:creationId xmlns:a16="http://schemas.microsoft.com/office/drawing/2014/main" id="{91093320-D276-4CFD-AF46-141A9D6EC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437" y="3524396"/>
            <a:ext cx="466725" cy="466725"/>
          </a:xfrm>
          <a:prstGeom prst="rect">
            <a:avLst/>
          </a:prstGeom>
        </p:spPr>
      </p:pic>
      <p:pic>
        <p:nvPicPr>
          <p:cNvPr id="11" name="Рисунок 10" descr="Контрольный список (справа налево)">
            <a:extLst>
              <a:ext uri="{FF2B5EF4-FFF2-40B4-BE49-F238E27FC236}">
                <a16:creationId xmlns:a16="http://schemas.microsoft.com/office/drawing/2014/main" id="{BCC04351-ADB8-4B34-B4EA-339CDC048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199" y="4269785"/>
            <a:ext cx="46672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68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8B9DC8B-F14B-40DD-9FA6-B26F2966C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28</a:t>
            </a:fld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0AC986-B390-48BF-9F52-3E4207C39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899" y="1722084"/>
            <a:ext cx="8972551" cy="4250091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ru-RU" sz="2400" dirty="0">
                <a:solidFill>
                  <a:srgbClr val="0D1D5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стные консультации</a:t>
            </a:r>
            <a:endParaRPr lang="ru-RU" sz="2400" dirty="0">
              <a:solidFill>
                <a:srgbClr val="0D1D5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ru-RU" sz="2400" dirty="0">
                <a:solidFill>
                  <a:srgbClr val="0D1D5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ыдачи письменных ответов на обращения:</a:t>
            </a:r>
            <a:endParaRPr lang="ru-RU" sz="2400" dirty="0">
              <a:solidFill>
                <a:srgbClr val="0D1D5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об улучшении жилищных условий</a:t>
            </a:r>
            <a:endParaRPr lang="ru-RU" dirty="0">
              <a:solidFill>
                <a:srgbClr val="0D1D5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dirty="0">
                <a:solidFill>
                  <a:srgbClr val="0D1D5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б установке и использования ограждающих устройств на придомово</a:t>
            </a:r>
            <a:r>
              <a:rPr lang="ru-RU" dirty="0">
                <a:solidFill>
                  <a:srgbClr val="0D1D5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й территории </a:t>
            </a:r>
            <a:endParaRPr lang="ru-RU" dirty="0">
              <a:solidFill>
                <a:srgbClr val="0D1D5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 предоставлении льгот </a:t>
            </a:r>
            <a:endParaRPr lang="ru-RU" dirty="0">
              <a:solidFill>
                <a:srgbClr val="0D1D5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 благоустройстве придомовой территории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dirty="0">
                <a:solidFill>
                  <a:srgbClr val="0D1D5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 разрешении вступления в брак</a:t>
            </a:r>
            <a:r>
              <a:rPr lang="ru-RU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ru-RU" sz="2400" dirty="0">
                <a:solidFill>
                  <a:srgbClr val="0D1D5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Помощь в составлении заявлений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885EACD-978B-4F41-99C0-AA457E39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0921"/>
            <a:ext cx="9899650" cy="920336"/>
          </a:xfrm>
        </p:spPr>
        <p:txBody>
          <a:bodyPr/>
          <a:lstStyle/>
          <a:p>
            <a:r>
              <a:rPr lang="ru-RU" dirty="0">
                <a:solidFill>
                  <a:srgbClr val="0D1D51"/>
                </a:solidFill>
              </a:rPr>
              <a:t>Оказание правовой помощи гражданам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0D34B02-5034-46CB-B8B4-564549CC47FE}"/>
              </a:ext>
            </a:extLst>
          </p:cNvPr>
          <p:cNvCxnSpPr>
            <a:cxnSpLocks/>
          </p:cNvCxnSpPr>
          <p:nvPr/>
        </p:nvCxnSpPr>
        <p:spPr>
          <a:xfrm>
            <a:off x="520700" y="1501670"/>
            <a:ext cx="5091764" cy="0"/>
          </a:xfrm>
          <a:prstGeom prst="line">
            <a:avLst/>
          </a:prstGeom>
          <a:ln>
            <a:solidFill>
              <a:srgbClr val="0D1D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153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8B9DC8B-F14B-40DD-9FA6-B26F2966C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29</a:t>
            </a:fld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0AC986-B390-48BF-9F52-3E4207C39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849" y="1950684"/>
            <a:ext cx="8972551" cy="3954815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ru-RU" sz="2400" dirty="0">
                <a:solidFill>
                  <a:srgbClr val="0D1D5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А</a:t>
            </a:r>
            <a:r>
              <a:rPr lang="ru-RU" sz="2400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нтикоррупционная экспертиза </a:t>
            </a:r>
            <a:r>
              <a:rPr lang="ru-RU" sz="2400" b="1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проекта постановления 	аппарата Совета депутатов, </a:t>
            </a:r>
            <a:r>
              <a:rPr lang="ru-RU" sz="2400" b="1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проектов решений Совета 	депутатов, 5 распоряжений аппарата Совета депутатов</a:t>
            </a:r>
            <a:endParaRPr lang="ru-RU" sz="2400" dirty="0">
              <a:solidFill>
                <a:srgbClr val="0D1D5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ru-RU" sz="2400" dirty="0">
                <a:solidFill>
                  <a:srgbClr val="0D1D5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П</a:t>
            </a:r>
            <a:r>
              <a:rPr lang="ru-RU" sz="2400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равовая экспертиза </a:t>
            </a:r>
            <a:r>
              <a:rPr lang="ru-RU" sz="2400" b="1" dirty="0">
                <a:solidFill>
                  <a:srgbClr val="0D1D5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r>
              <a:rPr lang="ru-RU" sz="2400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проектов решений Совета депутатов</a:t>
            </a:r>
            <a:endParaRPr lang="ru-RU" sz="2400" dirty="0">
              <a:solidFill>
                <a:srgbClr val="0D1D5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ru-RU" sz="2400" dirty="0">
                <a:solidFill>
                  <a:srgbClr val="0D1D5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М</a:t>
            </a:r>
            <a:r>
              <a:rPr lang="ru-RU" sz="2400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етодические материалы для сотрудников аппарата</a:t>
            </a:r>
            <a:endParaRPr lang="ru-RU" sz="2400" dirty="0">
              <a:solidFill>
                <a:srgbClr val="0D1D5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ru-RU" sz="2400" dirty="0">
                <a:solidFill>
                  <a:srgbClr val="0D1D5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О</a:t>
            </a:r>
            <a:r>
              <a:rPr lang="ru-RU" sz="2400" kern="1200" dirty="0">
                <a:solidFill>
                  <a:srgbClr val="0D1D5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тчёты о мерах по противодействию коррупции в Департамент 	территориальных органов исполнительной власти г. Москвы</a:t>
            </a:r>
            <a:endParaRPr lang="ru-RU" sz="2400" dirty="0">
              <a:solidFill>
                <a:srgbClr val="0D1D5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ru-RU" sz="2400" dirty="0">
              <a:solidFill>
                <a:srgbClr val="0D1D5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885EACD-978B-4F41-99C0-AA457E39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0921"/>
            <a:ext cx="9899650" cy="920336"/>
          </a:xfrm>
        </p:spPr>
        <p:txBody>
          <a:bodyPr/>
          <a:lstStyle/>
          <a:p>
            <a:r>
              <a:rPr lang="ru-RU" dirty="0">
                <a:solidFill>
                  <a:srgbClr val="0D1D51"/>
                </a:solidFill>
              </a:rPr>
              <a:t>Противодействие коррупции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0D34B02-5034-46CB-B8B4-564549CC47FE}"/>
              </a:ext>
            </a:extLst>
          </p:cNvPr>
          <p:cNvCxnSpPr>
            <a:cxnSpLocks/>
          </p:cNvCxnSpPr>
          <p:nvPr/>
        </p:nvCxnSpPr>
        <p:spPr>
          <a:xfrm>
            <a:off x="520700" y="1501670"/>
            <a:ext cx="5091764" cy="0"/>
          </a:xfrm>
          <a:prstGeom prst="line">
            <a:avLst/>
          </a:prstGeom>
          <a:ln>
            <a:solidFill>
              <a:srgbClr val="0D1D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Маркеры-галочки">
            <a:extLst>
              <a:ext uri="{FF2B5EF4-FFF2-40B4-BE49-F238E27FC236}">
                <a16:creationId xmlns:a16="http://schemas.microsoft.com/office/drawing/2014/main" id="{AC4DD211-C5B1-4591-A61D-DD1DE8DEF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44" y="1990123"/>
            <a:ext cx="361949" cy="361949"/>
          </a:xfrm>
          <a:prstGeom prst="rect">
            <a:avLst/>
          </a:prstGeom>
        </p:spPr>
      </p:pic>
      <p:pic>
        <p:nvPicPr>
          <p:cNvPr id="8" name="Рисунок 7" descr="Маркеры-галочки">
            <a:extLst>
              <a:ext uri="{FF2B5EF4-FFF2-40B4-BE49-F238E27FC236}">
                <a16:creationId xmlns:a16="http://schemas.microsoft.com/office/drawing/2014/main" id="{C68F406B-B101-48B8-87DC-663159E18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47" y="3476022"/>
            <a:ext cx="361949" cy="361949"/>
          </a:xfrm>
          <a:prstGeom prst="rect">
            <a:avLst/>
          </a:prstGeom>
        </p:spPr>
      </p:pic>
      <p:pic>
        <p:nvPicPr>
          <p:cNvPr id="9" name="Рисунок 8" descr="Маркеры-галочки">
            <a:extLst>
              <a:ext uri="{FF2B5EF4-FFF2-40B4-BE49-F238E27FC236}">
                <a16:creationId xmlns:a16="http://schemas.microsoft.com/office/drawing/2014/main" id="{D23685CC-3DBC-424F-9AF8-13363015B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45" y="4106009"/>
            <a:ext cx="361949" cy="361949"/>
          </a:xfrm>
          <a:prstGeom prst="rect">
            <a:avLst/>
          </a:prstGeom>
        </p:spPr>
      </p:pic>
      <p:pic>
        <p:nvPicPr>
          <p:cNvPr id="10" name="Рисунок 9" descr="Маркеры-галочки">
            <a:extLst>
              <a:ext uri="{FF2B5EF4-FFF2-40B4-BE49-F238E27FC236}">
                <a16:creationId xmlns:a16="http://schemas.microsoft.com/office/drawing/2014/main" id="{AF329205-2921-4240-A73E-C5242DD38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46" y="4735996"/>
            <a:ext cx="361949" cy="3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97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98BDAE98-6101-45D7-AAF9-1DF3D52C3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3349" y="1638299"/>
            <a:ext cx="5346701" cy="45513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4. Р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аспоряжается средствами местного        бюджета в соответствии с законодательством</a:t>
            </a:r>
            <a:endParaRPr lang="ru-RU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5.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О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рганизует управление муниципальной собственностью в соответствии с законодательством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6. Участвует в работе призывной комиссии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7.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рганизует прием граждан и рассмотрение обращений граждан в аппарате Совета депутатов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8. Р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ешает иные вопросы, отнесенные к его компетенции Уставом и муниципальными правовыми актами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b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Полномочия руководителя аппарата сд мо </a:t>
            </a:r>
            <a:b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северное Медведково </a:t>
            </a:r>
            <a:endParaRPr lang="ru-RU" sz="290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DEADEA37-1BC5-43E9-89AE-CE3F3FE0A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1949" y="1638299"/>
            <a:ext cx="5857875" cy="4627563"/>
          </a:xfrm>
        </p:spPr>
        <p:txBody>
          <a:bodyPr>
            <a:normAutofit fontScale="92500"/>
          </a:bodyPr>
          <a:lstStyle/>
          <a:p>
            <a:pPr marL="457200" indent="-457200">
              <a:buAutoNum type="arabicPeriod"/>
            </a:pPr>
            <a:r>
              <a:rPr lang="ru-RU" sz="2400" dirty="0">
                <a:solidFill>
                  <a:srgbClr val="002060"/>
                </a:solidFill>
              </a:rPr>
              <a:t>Представляет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аппарат Совета депутатов</a:t>
            </a:r>
            <a:r>
              <a:rPr lang="ru-RU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отношениях с иными органами местного самоуправления, муниципальными органами, органами государственной власти Российской Федерации, органами государственной власти города Москвы, иными государственными органами, гражданами и организациями</a:t>
            </a:r>
            <a:endParaRPr lang="ru-RU" sz="2400" dirty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Организует и обеспечивает исполнение полномочий аппарата Совета депутатов</a:t>
            </a:r>
            <a:r>
              <a:rPr lang="ru-RU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решению вопросов местного значения</a:t>
            </a:r>
            <a:endParaRPr lang="ru-RU" sz="2400" dirty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пределах своих полномочий организует выполнение решений Совета депутатов по вопросам местного значения</a:t>
            </a:r>
            <a:endParaRPr lang="ru-RU" sz="2400" dirty="0">
              <a:solidFill>
                <a:srgbClr val="002060"/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D7A75AE-2F3B-4A32-A225-9C7D90DD7165}"/>
              </a:ext>
            </a:extLst>
          </p:cNvPr>
          <p:cNvCxnSpPr/>
          <p:nvPr/>
        </p:nvCxnSpPr>
        <p:spPr>
          <a:xfrm>
            <a:off x="515938" y="1280832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7EDB62-3E60-F44C-AE34-9495623E00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710812" y="728545"/>
            <a:ext cx="5305661" cy="5305661"/>
          </a:xfr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9B0EC6D-03DD-4CEE-9979-34A964DC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5526" y="291360"/>
            <a:ext cx="5711661" cy="1682010"/>
          </a:xfrm>
        </p:spPr>
        <p:txBody>
          <a:bodyPr rtlCol="0"/>
          <a:lstStyle/>
          <a:p>
            <a:pPr rtl="0"/>
            <a:r>
              <a:rPr lang="ru-RU" sz="3400" dirty="0">
                <a:solidFill>
                  <a:srgbClr val="002060"/>
                </a:solidFill>
              </a:rPr>
              <a:t>ХОЧУ ПОБЛАГОДАРИТЬ ЗА СОВМЕСТНУЮ РАБОТУ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570CE3-83CA-402F-8B7E-E88CA52FC39A}"/>
              </a:ext>
            </a:extLst>
          </p:cNvPr>
          <p:cNvSpPr txBox="1"/>
          <p:nvPr/>
        </p:nvSpPr>
        <p:spPr>
          <a:xfrm>
            <a:off x="6175529" y="2497176"/>
            <a:ext cx="6167336" cy="4016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D1D51"/>
                </a:solidFill>
                <a:latin typeface="+mj-lt"/>
              </a:rPr>
              <a:t>Депутатов Совета депутатов</a:t>
            </a:r>
          </a:p>
          <a:p>
            <a:endParaRPr lang="ru-RU" sz="2400" dirty="0">
              <a:solidFill>
                <a:srgbClr val="0D1D51"/>
              </a:solidFill>
              <a:latin typeface="+mj-lt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0D1D5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Главу управы, заместителей главы управы, сотрудников управы</a:t>
            </a:r>
          </a:p>
          <a:p>
            <a:endParaRPr lang="ru-RU" sz="2400" kern="1200" dirty="0">
              <a:solidFill>
                <a:srgbClr val="0D1D5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D1D5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kern="1200" dirty="0">
                <a:solidFill>
                  <a:srgbClr val="0D1D5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се службы района: </a:t>
            </a:r>
          </a:p>
          <a:p>
            <a:pPr>
              <a:lnSpc>
                <a:spcPct val="107000"/>
              </a:lnSpc>
            </a:pPr>
            <a:r>
              <a:rPr lang="ru-RU" sz="2400" kern="1200" dirty="0">
                <a:solidFill>
                  <a:srgbClr val="0D1D5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   ГБУ «Жилищник», ОСЗН, ТЦСО, </a:t>
            </a:r>
          </a:p>
          <a:p>
            <a:pPr>
              <a:lnSpc>
                <a:spcPct val="107000"/>
              </a:lnSpc>
            </a:pPr>
            <a:r>
              <a:rPr lang="ru-RU" sz="2400" kern="1200" dirty="0">
                <a:solidFill>
                  <a:srgbClr val="0D1D5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   МФЦ, поликлиники, школы, ОВД</a:t>
            </a:r>
          </a:p>
          <a:p>
            <a:r>
              <a:rPr lang="ru-RU" sz="2400" kern="1200" dirty="0">
                <a:solidFill>
                  <a:srgbClr val="0D1D5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D1D5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kern="1200" dirty="0">
                <a:solidFill>
                  <a:srgbClr val="0D1D5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аселение нашего района</a:t>
            </a:r>
            <a:endParaRPr lang="ru-RU" sz="2400" dirty="0">
              <a:solidFill>
                <a:srgbClr val="0D1D5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Знак одобрения">
            <a:extLst>
              <a:ext uri="{FF2B5EF4-FFF2-40B4-BE49-F238E27FC236}">
                <a16:creationId xmlns:a16="http://schemas.microsoft.com/office/drawing/2014/main" id="{0C0644A2-807A-4D61-832F-C8CDBF54D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39471" y="1895583"/>
            <a:ext cx="601593" cy="601593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62546BB-9A65-4C47-87BC-F994F16D7210}"/>
              </a:ext>
            </a:extLst>
          </p:cNvPr>
          <p:cNvCxnSpPr/>
          <p:nvPr/>
        </p:nvCxnSpPr>
        <p:spPr>
          <a:xfrm>
            <a:off x="6439471" y="1895583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802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0654" y="1338192"/>
            <a:ext cx="5648325" cy="2090808"/>
          </a:xfrm>
        </p:spPr>
        <p:txBody>
          <a:bodyPr rtlCol="0"/>
          <a:lstStyle/>
          <a:p>
            <a:pPr rtl="0"/>
            <a:r>
              <a:rPr lang="ru-RU" sz="3200" dirty="0"/>
              <a:t>Решение служебных, организационных, общественных вопросов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98AA37-E298-4CD8-9F0F-2123ACFD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3794802"/>
            <a:ext cx="5143500" cy="2825679"/>
          </a:xfrm>
        </p:spPr>
        <p:txBody>
          <a:bodyPr rtlCol="0"/>
          <a:lstStyle/>
          <a:p>
            <a:pPr marL="285750" indent="-285750" algn="just" rtl="0">
              <a:buFont typeface="Courier New" panose="02070309020205020404" pitchFamily="49" charset="0"/>
              <a:buChar char="o"/>
            </a:pPr>
            <a:r>
              <a:rPr lang="ru-RU" sz="1600" dirty="0"/>
              <a:t>Заседания координационного совета, префектуры и органов местного самоуправления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600" dirty="0"/>
              <a:t>еженедельные  оперативные совещания главы управы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600" dirty="0"/>
              <a:t>совещания, конференции и другие общегородские мероприятия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600" dirty="0"/>
              <a:t>оперативные заседаниях Префекта СВАО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ru-RU" sz="1600" dirty="0"/>
          </a:p>
          <a:p>
            <a:pPr marL="285750" indent="-285750" algn="just" rtl="0">
              <a:buFont typeface="Courier New" panose="02070309020205020404" pitchFamily="49" charset="0"/>
              <a:buChar char="o"/>
            </a:pPr>
            <a:endParaRPr lang="ru-RU" sz="16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CA5EB6-0473-32A8-CBCE-F6C4381A76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03" r="20219" b="5401"/>
          <a:stretch/>
        </p:blipFill>
        <p:spPr>
          <a:xfrm>
            <a:off x="447675" y="1285246"/>
            <a:ext cx="5648325" cy="501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7172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B357D01-6B68-4E6A-83F2-95D3C4B3ED6D}"/>
              </a:ext>
            </a:extLst>
          </p:cNvPr>
          <p:cNvSpPr/>
          <p:nvPr/>
        </p:nvSpPr>
        <p:spPr>
          <a:xfrm>
            <a:off x="451399" y="606392"/>
            <a:ext cx="5066288" cy="10972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476" y="473390"/>
            <a:ext cx="4937211" cy="1022451"/>
          </a:xfrm>
        </p:spPr>
        <p:txBody>
          <a:bodyPr rtlCol="0"/>
          <a:lstStyle/>
          <a:p>
            <a:pPr rtl="0"/>
            <a:br>
              <a:rPr lang="ru-RU" dirty="0"/>
            </a:br>
            <a:r>
              <a:rPr lang="ru-RU" dirty="0"/>
              <a:t>приём населения</a:t>
            </a:r>
            <a:br>
              <a:rPr lang="ru-RU" dirty="0"/>
            </a:br>
            <a:r>
              <a:rPr lang="ru-RU" sz="2400" dirty="0"/>
              <a:t>каждый понедельник </a:t>
            </a:r>
            <a:br>
              <a:rPr lang="ru-RU" sz="2400" dirty="0"/>
            </a:br>
            <a:r>
              <a:rPr lang="ru-RU" sz="2400" dirty="0"/>
              <a:t>с 16.00 до 18.00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2100759"/>
            <a:ext cx="4633578" cy="4078660"/>
          </a:xfrm>
        </p:spPr>
        <p:txBody>
          <a:bodyPr rtlCol="0"/>
          <a:lstStyle/>
          <a:p>
            <a:pPr marL="0" indent="0" rtl="0">
              <a:buNone/>
            </a:pPr>
            <a:r>
              <a:rPr lang="ru-RU" sz="1600" b="1" u="sng" dirty="0">
                <a:solidFill>
                  <a:srgbClr val="0D1D51"/>
                </a:solidFill>
              </a:rPr>
              <a:t>НАИБОЛЕЕ АКТУАЛЬНЫЕ ВОПРОСЫ</a:t>
            </a:r>
          </a:p>
          <a:p>
            <a:pPr marL="0" indent="0" rtl="0">
              <a:buNone/>
            </a:pPr>
            <a:endParaRPr lang="ru-RU" sz="1600" b="1" u="sng" dirty="0">
              <a:solidFill>
                <a:srgbClr val="0D1D51"/>
              </a:solidFill>
            </a:endParaRPr>
          </a:p>
          <a:p>
            <a:pPr rtl="0">
              <a:buClr>
                <a:srgbClr val="0D1D51"/>
              </a:buClr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rgbClr val="0D1D51"/>
                </a:solidFill>
              </a:rPr>
              <a:t>ВОПРОСЫ СВЯЗАННЫЕ С ПРИЗЫВОМ НА ВОЕННУЮ СЛУЖБУ</a:t>
            </a:r>
          </a:p>
          <a:p>
            <a:pPr rtl="0">
              <a:buClr>
                <a:srgbClr val="0D1D51"/>
              </a:buClr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rgbClr val="0D1D51"/>
                </a:solidFill>
              </a:rPr>
              <a:t>ВОПРОСЫ СВЯЗАННЫЕ С УЧАСТИЕМ В  МЕСТНЫХ ПРАЗДНИЧНЫХ МЕРОПРИЯТИЙ </a:t>
            </a:r>
          </a:p>
          <a:p>
            <a:pPr rtl="0">
              <a:buClr>
                <a:srgbClr val="0D1D51"/>
              </a:buClr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rgbClr val="0D1D51"/>
                </a:solidFill>
              </a:rPr>
              <a:t>БЛАГОУСТРОЙСТВО ДВОРОВЫХ ТЕРРИТОРИЙ</a:t>
            </a:r>
          </a:p>
          <a:p>
            <a:pPr rtl="0">
              <a:buClr>
                <a:srgbClr val="0D1D51"/>
              </a:buClr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rgbClr val="0D1D51"/>
                </a:solidFill>
              </a:rPr>
              <a:t>ВОПРОСЫ СВЯЗАННЫЕ С ОРГАНИЗАЦИЕЙ ДВИЖЕНИЯ ОБЩЕСТВЕННОГО ТРАНСПОРТА</a:t>
            </a:r>
          </a:p>
          <a:p>
            <a:pPr rtl="0">
              <a:buClr>
                <a:srgbClr val="0D1D51"/>
              </a:buClr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rgbClr val="0D1D51"/>
                </a:solidFill>
              </a:rPr>
              <a:t>ФУНКЦИОНИРОВАНИЕ ШЛАГБАУМОВ НА ПРИДОМОВЫХ ТЕРРИТОРРИЯХ</a:t>
            </a:r>
          </a:p>
          <a:p>
            <a:pPr rtl="0">
              <a:buClr>
                <a:srgbClr val="0D1D51"/>
              </a:buClr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rgbClr val="0D1D51"/>
                </a:solidFill>
              </a:rPr>
              <a:t>ПОИСК РАБОТЫ И УСТРОЙСТВО НА РАБОТУ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5</a:t>
            </a:fld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355F82B-C64C-C44E-F91E-5D31F023F6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6410" r="6410"/>
          <a:stretch>
            <a:fillRect/>
          </a:stretch>
        </p:blipFill>
        <p:spPr/>
      </p:pic>
      <p:pic>
        <p:nvPicPr>
          <p:cNvPr id="5" name="Рисунок 4" descr="Электронная почта">
            <a:extLst>
              <a:ext uri="{FF2B5EF4-FFF2-40B4-BE49-F238E27FC236}">
                <a16:creationId xmlns:a16="http://schemas.microsoft.com/office/drawing/2014/main" id="{BDE8E5F7-AA5D-FA11-D99D-6D93CEE41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332" y="6126813"/>
            <a:ext cx="397090" cy="397090"/>
          </a:xfrm>
          <a:prstGeom prst="rect">
            <a:avLst/>
          </a:prstGeom>
        </p:spPr>
      </p:pic>
      <p:sp>
        <p:nvSpPr>
          <p:cNvPr id="7" name="Подзаголовок 9">
            <a:extLst>
              <a:ext uri="{FF2B5EF4-FFF2-40B4-BE49-F238E27FC236}">
                <a16:creationId xmlns:a16="http://schemas.microsoft.com/office/drawing/2014/main" id="{9BAA7246-0D2F-5951-43FF-26A677A122D3}"/>
              </a:ext>
            </a:extLst>
          </p:cNvPr>
          <p:cNvSpPr txBox="1">
            <a:spLocks/>
          </p:cNvSpPr>
          <p:nvPr/>
        </p:nvSpPr>
        <p:spPr>
          <a:xfrm>
            <a:off x="827422" y="6204938"/>
            <a:ext cx="3720288" cy="344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ApparatSD@smedvedkovo.ru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 descr="Телефон">
            <a:extLst>
              <a:ext uri="{FF2B5EF4-FFF2-40B4-BE49-F238E27FC236}">
                <a16:creationId xmlns:a16="http://schemas.microsoft.com/office/drawing/2014/main" id="{0EEDF926-97C6-0D21-F53D-9938C47921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35108" y="6204938"/>
            <a:ext cx="421559" cy="421559"/>
          </a:xfrm>
          <a:prstGeom prst="rect">
            <a:avLst/>
          </a:prstGeom>
        </p:spPr>
      </p:pic>
      <p:sp>
        <p:nvSpPr>
          <p:cNvPr id="9" name="Текст 11">
            <a:extLst>
              <a:ext uri="{FF2B5EF4-FFF2-40B4-BE49-F238E27FC236}">
                <a16:creationId xmlns:a16="http://schemas.microsoft.com/office/drawing/2014/main" id="{88BF8A8B-CD62-0B24-D0BD-2440EEC8A756}"/>
              </a:ext>
            </a:extLst>
          </p:cNvPr>
          <p:cNvSpPr txBox="1">
            <a:spLocks/>
          </p:cNvSpPr>
          <p:nvPr/>
        </p:nvSpPr>
        <p:spPr>
          <a:xfrm>
            <a:off x="5256667" y="6126813"/>
            <a:ext cx="1851940" cy="63195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8(499)479-01-49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8(985)292-87-62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30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5015163-D5FD-4849-978B-77883FAF7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259" y="2978222"/>
            <a:ext cx="5046099" cy="2846648"/>
          </a:xfrm>
        </p:spPr>
        <p:txBody>
          <a:bodyPr rtlCol="0"/>
          <a:lstStyle/>
          <a:p>
            <a:pPr marL="342900" indent="-342900" algn="l" rtl="0">
              <a:buFont typeface="Courier New" panose="02070309020205020404" pitchFamily="49" charset="0"/>
              <a:buChar char="o"/>
            </a:pPr>
            <a:r>
              <a:rPr lang="ru-RU" sz="2400" b="1" dirty="0">
                <a:solidFill>
                  <a:srgbClr val="0D1D51"/>
                </a:solidFill>
              </a:rPr>
              <a:t>18 </a:t>
            </a:r>
            <a:r>
              <a:rPr lang="ru-RU" sz="2400" dirty="0">
                <a:solidFill>
                  <a:srgbClr val="0D1D51"/>
                </a:solidFill>
              </a:rPr>
              <a:t>ЗАСЕДАНИЙ ПРИЗЫВНЫХ КОМИССИЙ</a:t>
            </a:r>
          </a:p>
          <a:p>
            <a:pPr marL="342900" indent="-342900" algn="l" rtl="0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rgbClr val="0D1D51"/>
                </a:solidFill>
              </a:rPr>
              <a:t>ПЛАН ПРИЗЫВА ВЫПОЛНЕН НА </a:t>
            </a:r>
            <a:r>
              <a:rPr lang="ru-RU" sz="2400" b="1" dirty="0">
                <a:solidFill>
                  <a:srgbClr val="0D1D51"/>
                </a:solidFill>
              </a:rPr>
              <a:t>100%</a:t>
            </a:r>
          </a:p>
          <a:p>
            <a:pPr marL="342900" indent="-342900" algn="l" rtl="0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rgbClr val="0D1D51"/>
                </a:solidFill>
              </a:rPr>
              <a:t>ДОСТАВЛЕНО </a:t>
            </a:r>
            <a:r>
              <a:rPr lang="ru-RU" sz="2400" b="1" dirty="0">
                <a:solidFill>
                  <a:srgbClr val="0D1D51"/>
                </a:solidFill>
              </a:rPr>
              <a:t>34</a:t>
            </a:r>
            <a:r>
              <a:rPr lang="ru-RU" sz="2400" dirty="0">
                <a:solidFill>
                  <a:srgbClr val="0D1D51"/>
                </a:solidFill>
              </a:rPr>
              <a:t> УКЛОНИСТА ОТ СЛУЖБЫ В АРМИИ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A1EE8A19-6968-4C81-B180-20FEF61ADEE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7327918" y="4963450"/>
            <a:ext cx="4713286" cy="495389"/>
          </a:xfrm>
        </p:spPr>
        <p:txBody>
          <a:bodyPr rtlCol="0"/>
          <a:lstStyle/>
          <a:p>
            <a:pPr rtl="0"/>
            <a:r>
              <a:rPr lang="ru-RU" dirty="0"/>
              <a:t>Осенняя: с 1 ноября по 31 декабря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3A6F33C-3AFE-474E-AC15-C00F368C3C6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27259" y="1903728"/>
            <a:ext cx="4427677" cy="495389"/>
          </a:xfrm>
        </p:spPr>
        <p:txBody>
          <a:bodyPr rtlCol="0"/>
          <a:lstStyle/>
          <a:p>
            <a:pPr rtl="0"/>
            <a:r>
              <a:rPr lang="ru-RU" dirty="0"/>
              <a:t>Весенняя: с 1 апреля по 15 июля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>
                <a:solidFill>
                  <a:srgbClr val="0D1D51"/>
                </a:solidFill>
              </a:rPr>
              <a:t>2 призывные кампании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CE4A56-70C5-43EC-9E42-B76EA9D07E9E}"/>
              </a:ext>
            </a:extLst>
          </p:cNvPr>
          <p:cNvSpPr txBox="1"/>
          <p:nvPr/>
        </p:nvSpPr>
        <p:spPr>
          <a:xfrm>
            <a:off x="11666538" y="6421997"/>
            <a:ext cx="2111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77BD145-0412-F8A3-E346-21C76426697C}"/>
              </a:ext>
            </a:extLst>
          </p:cNvPr>
          <p:cNvPicPr>
            <a:picLocks noGrp="1" noChangeAspect="1"/>
          </p:cNvPicPr>
          <p:nvPr>
            <p:ph idx="19"/>
          </p:nvPr>
        </p:nvPicPr>
        <p:blipFill>
          <a:blip r:embed="rId3"/>
          <a:stretch>
            <a:fillRect/>
          </a:stretch>
        </p:blipFill>
        <p:spPr>
          <a:xfrm>
            <a:off x="6950124" y="675839"/>
            <a:ext cx="5034626" cy="3717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403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7</a:t>
            </a:fld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8DB93184-D013-409D-A0BF-A36F048B5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2426"/>
            <a:ext cx="10515600" cy="18383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/>
              <a:t> ОРГАНИЗОВАНА ПОЕЗДКА В ВОЕННО-ПАТРИОТИЧЕСКИЙ ПАРК ПКиО ВООРУЖЕННЫХ СИЛ РФ «ПАТРИОТ» ДЛЯ КАДЕТСКИХ КЛАССОВ МО СЕВЕРНОЕ МЕДВДЕКОВО В РАМКАХ ПРОВЕДЕНИЯ ДНЯ ПРИЗЫВНИКА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AACB4C-89DD-3BE8-AFAB-84347698F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94" y="2190750"/>
            <a:ext cx="5225986" cy="3485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3A1726-013D-149D-29BD-F2C30F1D6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828" y="2717086"/>
            <a:ext cx="5968721" cy="3485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5699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A36C41E-8D67-46A2-A231-3DFC981B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61" y="377434"/>
            <a:ext cx="4541837" cy="1059264"/>
          </a:xfrm>
        </p:spPr>
        <p:txBody>
          <a:bodyPr/>
          <a:lstStyle/>
          <a:p>
            <a:r>
              <a:rPr lang="ru-RU" dirty="0"/>
              <a:t>РАБОТА С</a:t>
            </a:r>
            <a:r>
              <a:rPr lang="ru-RU" noProof="0" dirty="0"/>
              <a:t> СОВЕТОМ ДЕПУТАТОВ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132BC84-C597-4BCD-9A81-4CDCA949ED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3721" y="1885577"/>
            <a:ext cx="5503146" cy="3143623"/>
          </a:xfrm>
        </p:spPr>
        <p:txBody>
          <a:bodyPr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D1D51"/>
                </a:solidFill>
              </a:rPr>
              <a:t>УЧАСТИЕ В ОРГАНИЗАЦИИ ПОДГОТОВКИ И ПРОВЕДЕНИЯ ЗАСЕДАНИЙ, КОМИССИЙ, РАБОЧИХ ГРУПП СОВЕТА ДЕПУТАТОВ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D1D51"/>
                </a:solidFill>
              </a:rPr>
              <a:t>ПОДГОТОВКА И ЮРИДИЧЕСКАЯ ЭКСПЕРТИЗА РЕШЕНИЙ СОВЕТА ДЕПУТАТОВ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D1D51"/>
                </a:solidFill>
              </a:rPr>
              <a:t>ОБЕСПЕЧЕНИЕ КОНТРОЛЯ ЗА ИСПОЛНЕНИЕМ РЕШЕНИЙ СОВЕТА ДЕПУТАТОВ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A7649C0-3D12-4A25-96F7-4F54A6DA7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1662" y="6438900"/>
            <a:ext cx="247413" cy="190500"/>
          </a:xfrm>
        </p:spPr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8</a:t>
            </a:fld>
            <a:endParaRPr lang="ru-RU" noProof="0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1F43D4A-8E1F-4E34-BA88-63EC91C24408}"/>
              </a:ext>
            </a:extLst>
          </p:cNvPr>
          <p:cNvCxnSpPr/>
          <p:nvPr/>
        </p:nvCxnSpPr>
        <p:spPr>
          <a:xfrm>
            <a:off x="375479" y="1469124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>
            <a:extLst>
              <a:ext uri="{FF2B5EF4-FFF2-40B4-BE49-F238E27FC236}">
                <a16:creationId xmlns:a16="http://schemas.microsoft.com/office/drawing/2014/main" id="{00934FE5-156F-4A67-918B-157335B979E0}"/>
              </a:ext>
            </a:extLst>
          </p:cNvPr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D3F051E5-1641-4CE3-B3CB-EE369D10887C}"/>
              </a:ext>
            </a:extLst>
          </p:cNvPr>
          <p:cNvSpPr txBox="1">
            <a:spLocks/>
          </p:cNvSpPr>
          <p:nvPr/>
        </p:nvSpPr>
        <p:spPr>
          <a:xfrm>
            <a:off x="11363696" y="6455739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rtl="0">
              <a:defRPr lang="x-none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06D089-91C5-4F66-99D7-2FC51CE7FC42}"/>
              </a:ext>
            </a:extLst>
          </p:cNvPr>
          <p:cNvSpPr txBox="1"/>
          <p:nvPr/>
        </p:nvSpPr>
        <p:spPr>
          <a:xfrm>
            <a:off x="443573" y="5445652"/>
            <a:ext cx="4210287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D1D51"/>
                </a:solidFill>
                <a:latin typeface="+mj-lt"/>
              </a:rPr>
              <a:t>ПРОВЕДЕНО 15 ЗАСЕДАНИЙ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306BB1-2DF1-77F9-E7B9-AEDBC9EA57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-1941" r="-471"/>
          <a:stretch/>
        </p:blipFill>
        <p:spPr>
          <a:xfrm>
            <a:off x="5862279" y="1077910"/>
            <a:ext cx="6096000" cy="4726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85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4F80446-ABB6-433D-9863-23711991B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9</a:t>
            </a:fld>
            <a:endParaRPr lang="ru-RU" noProof="0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5611C19-89B5-4D40-B4BF-E59C2F2EA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7388" y="2400301"/>
            <a:ext cx="10041226" cy="279082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2900" dirty="0">
                <a:solidFill>
                  <a:srgbClr val="0D1D51"/>
                </a:solidFill>
              </a:rPr>
              <a:t>ПОМОЩЬ ДЛЯ МОБЛИЗОВАННЫХ ОТ РАЙОНА СЕВЕРНОЕ МЕДВЕДКОВО ПРИ АНО «СОЛИДАРНОСТЬ»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dirty="0">
                <a:solidFill>
                  <a:srgbClr val="0D1D51"/>
                </a:solidFill>
              </a:rPr>
              <a:t>«КОРОБКА ХРАБРОСТИ»</a:t>
            </a:r>
          </a:p>
          <a:p>
            <a:pPr>
              <a:lnSpc>
                <a:spcPct val="120000"/>
              </a:lnSpc>
            </a:pPr>
            <a:r>
              <a:rPr lang="ru-RU" dirty="0">
                <a:solidFill>
                  <a:srgbClr val="0D1D51"/>
                </a:solidFill>
              </a:rPr>
              <a:t>СБОР ГУМАНИТАРНОЙ ПОМОЩИ ДЛЯ ЖИТЕЛЕЙ ЛУГАНСКОЙ И ДОНЕЦКОЙ РЕСПУБЛИК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F4046B6-03B9-4A26-9969-A94D5D7DB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06" y="823912"/>
            <a:ext cx="11150600" cy="920336"/>
          </a:xfrm>
        </p:spPr>
        <p:txBody>
          <a:bodyPr/>
          <a:lstStyle/>
          <a:p>
            <a:r>
              <a:rPr lang="ru-RU" dirty="0">
                <a:solidFill>
                  <a:srgbClr val="0D1D51"/>
                </a:solidFill>
              </a:rPr>
              <a:t>АППАРАТ СОВЕТА ДЕПУТАТОВ АКТИВНО участвует ВО всех событиях, происходящих в районе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1295939-ED91-4D56-A284-F5AF6B1B50CB}"/>
              </a:ext>
            </a:extLst>
          </p:cNvPr>
          <p:cNvCxnSpPr/>
          <p:nvPr/>
        </p:nvCxnSpPr>
        <p:spPr>
          <a:xfrm>
            <a:off x="793306" y="1824182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4508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Times New Roman/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12_TF34076243" id="{94C2722F-8848-4209-9C4C-09427914FB00}" vid="{8B6D946A-4E88-4114-B5AD-CF66231E8EA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19797F-2510-4681-A59B-FCD8F3733FE0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синими сферами</Template>
  <TotalTime>3678</TotalTime>
  <Words>990</Words>
  <Application>Microsoft Office PowerPoint</Application>
  <PresentationFormat>Широкоэкранный</PresentationFormat>
  <Paragraphs>183</Paragraphs>
  <Slides>30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Courier New</vt:lpstr>
      <vt:lpstr>Georgia</vt:lpstr>
      <vt:lpstr>Times New Roman</vt:lpstr>
      <vt:lpstr>Тема Office</vt:lpstr>
      <vt:lpstr>Презентация PowerPoint</vt:lpstr>
      <vt:lpstr>СТРУКТУРА АППАРАТА СОВЕТА ДЕПУТАТОВ МУНИЦИПАЛЬНОГО ОКРУГА  СЕВЕРНОЕ МЕДВЕДКОВО</vt:lpstr>
      <vt:lpstr> Полномочия руководителя аппарата сд мо  северное Медведково </vt:lpstr>
      <vt:lpstr>Решение служебных, организационных, общественных вопросов</vt:lpstr>
      <vt:lpstr> приём населения каждый понедельник  с 16.00 до 18.00</vt:lpstr>
      <vt:lpstr>2 призывные кампании</vt:lpstr>
      <vt:lpstr>Презентация PowerPoint</vt:lpstr>
      <vt:lpstr>РАБОТА С СОВЕТОМ ДЕПУТАТОВ</vt:lpstr>
      <vt:lpstr>АППАРАТ СОВЕТА ДЕПУТАТОВ АКТИВНО участвует ВО всех событиях, происходящих в районе</vt:lpstr>
      <vt:lpstr>«ПОМОЩЬ ДЛЯ МОБЛИЗОВАННЫХ ОТ РАЙОНА СЕВЕРНОЕ МЕДВЕДКОВО ПРИ АНО «СОЛИДАРНОСТЬ»</vt:lpstr>
      <vt:lpstr>         СБОР ГУМАНИТАРНОЙ ПОМОЩИ ДЛЯ ЖИТЕЛЕЙ ЛУГАНСКОЙ И ДОНЕЦКОЙ РЕСПУБЛИК </vt:lpstr>
      <vt:lpstr>«КОРОБКА ХРАБРОСТИ»</vt:lpstr>
      <vt:lpstr>Комиссии аппарата СОВЕТА ДЕПУТАТОВ</vt:lpstr>
      <vt:lpstr>Отдел экономики, бухгалтерского  учёта и отчётности</vt:lpstr>
      <vt:lpstr>ИСПОЛНЕНИЕ БЮДЖЕТА В 2022 ГОДУ</vt:lpstr>
      <vt:lpstr>ИСПОЛНЕНИЕ БЮДЖЕТА В 2022 ГОДУ Расходы бюджета</vt:lpstr>
      <vt:lpstr>ОРГАНИЗАЦИЯ ДЕЛОПРОИЗВОДСТВА РАБОТА С ПИСЬМАМИ И ОБРАЩЕНИЯМИ ГРАЖДАН</vt:lpstr>
      <vt:lpstr>Информирование жителей о деятельности органов местного самоуправления</vt:lpstr>
      <vt:lpstr>МЕСТНЫЕ И ГОРОДСКИЕ ПРАЗДНИЧНЫЕ МЕРОПРИЯТИЯ</vt:lpstr>
      <vt:lpstr>Поздравление с новым годом семей мобилизованных жителей Северного Медведково</vt:lpstr>
      <vt:lpstr>МЕСТНЫЕ И ГОРОДСКИЕ ПРАЗДНИЧНЫЕ МЕРОПРИЯТИЯ</vt:lpstr>
      <vt:lpstr>Совету ветеранов – 30 лет!</vt:lpstr>
      <vt:lpstr>МЕСТНЫЕ И ГОРОДСКИЕ ПРАЗДНИЧНЫЕ МЕРОПРИЯТИЯ</vt:lpstr>
      <vt:lpstr>МЕСТНЫЕ И ГОРОДСКИЕ ПРАЗДНИЧНЫЕ МЕРОПРИЯТИЯ</vt:lpstr>
      <vt:lpstr>МЕСТНЫЕ И ГОРОДСКИЕ ПРАЗДНИЧНЫЕ МЕРОПРИЯТИЯ</vt:lpstr>
      <vt:lpstr>Патриотический проект «Улица в лицах»</vt:lpstr>
      <vt:lpstr>Юрисконсульт-советник</vt:lpstr>
      <vt:lpstr>Оказание правовой помощи гражданам</vt:lpstr>
      <vt:lpstr>Противодействие коррупции</vt:lpstr>
      <vt:lpstr>ХОЧУ ПОБЛАГОДАРИТЬ ЗА СОВМЕСТНУЮ РАБОТУ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</dc:title>
  <dc:creator>User</dc:creator>
  <cp:lastModifiedBy>User</cp:lastModifiedBy>
  <cp:revision>79</cp:revision>
  <cp:lastPrinted>2023-03-14T12:05:44Z</cp:lastPrinted>
  <dcterms:created xsi:type="dcterms:W3CDTF">2022-01-31T12:19:10Z</dcterms:created>
  <dcterms:modified xsi:type="dcterms:W3CDTF">2023-03-15T13:26:29Z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